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9" r:id="rId3"/>
    <p:sldId id="330" r:id="rId4"/>
    <p:sldId id="257" r:id="rId5"/>
    <p:sldId id="294" r:id="rId6"/>
    <p:sldId id="258" r:id="rId7"/>
    <p:sldId id="259" r:id="rId8"/>
    <p:sldId id="260" r:id="rId9"/>
    <p:sldId id="261" r:id="rId10"/>
    <p:sldId id="307" r:id="rId11"/>
    <p:sldId id="263" r:id="rId12"/>
    <p:sldId id="308" r:id="rId13"/>
    <p:sldId id="265" r:id="rId14"/>
    <p:sldId id="266" r:id="rId15"/>
    <p:sldId id="267" r:id="rId16"/>
    <p:sldId id="268" r:id="rId17"/>
    <p:sldId id="309" r:id="rId18"/>
    <p:sldId id="269" r:id="rId19"/>
    <p:sldId id="310" r:id="rId20"/>
    <p:sldId id="271" r:id="rId21"/>
    <p:sldId id="311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3" r:id="rId30"/>
    <p:sldId id="284" r:id="rId31"/>
    <p:sldId id="285" r:id="rId32"/>
    <p:sldId id="287" r:id="rId33"/>
    <p:sldId id="288" r:id="rId34"/>
    <p:sldId id="280" r:id="rId35"/>
    <p:sldId id="293" r:id="rId36"/>
    <p:sldId id="281" r:id="rId37"/>
    <p:sldId id="282" r:id="rId38"/>
    <p:sldId id="289" r:id="rId39"/>
    <p:sldId id="312" r:id="rId40"/>
    <p:sldId id="332" r:id="rId41"/>
    <p:sldId id="295" r:id="rId42"/>
    <p:sldId id="300" r:id="rId43"/>
    <p:sldId id="297" r:id="rId44"/>
    <p:sldId id="299" r:id="rId45"/>
    <p:sldId id="291" r:id="rId46"/>
    <p:sldId id="320" r:id="rId47"/>
    <p:sldId id="321" r:id="rId48"/>
    <p:sldId id="298" r:id="rId49"/>
    <p:sldId id="305" r:id="rId50"/>
    <p:sldId id="306" r:id="rId51"/>
    <p:sldId id="313" r:id="rId52"/>
    <p:sldId id="314" r:id="rId53"/>
    <p:sldId id="318" r:id="rId54"/>
    <p:sldId id="319" r:id="rId55"/>
    <p:sldId id="322" r:id="rId56"/>
    <p:sldId id="323" r:id="rId57"/>
    <p:sldId id="325" r:id="rId58"/>
    <p:sldId id="326" r:id="rId59"/>
    <p:sldId id="328" r:id="rId60"/>
    <p:sldId id="327" r:id="rId61"/>
    <p:sldId id="301" r:id="rId62"/>
    <p:sldId id="303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98" autoAdjust="0"/>
  </p:normalViewPr>
  <p:slideViewPr>
    <p:cSldViewPr snapToGrid="0" snapToObjects="1">
      <p:cViewPr varScale="1">
        <p:scale>
          <a:sx n="95" d="100"/>
          <a:sy n="95" d="100"/>
        </p:scale>
        <p:origin x="-9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14/04/12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5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14/04/12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14/04/12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6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14/04/12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5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14/04/12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2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14/04/12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8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14/04/12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2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14/04/12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5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14/04/12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4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14/04/12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E40D-8D46-254B-9EE1-4B7C3F0673B0}" type="datetimeFigureOut">
              <a:rPr lang="en-US" smtClean="0"/>
              <a:t>14/04/12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6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DE40D-8D46-254B-9EE1-4B7C3F0673B0}" type="datetimeFigureOut">
              <a:rPr lang="en-US" smtClean="0"/>
              <a:t>14/04/12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885EF-B748-A94E-9273-BAD19483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2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idr-report.org" TargetMode="External"/><Relationship Id="rId3" Type="http://schemas.openxmlformats.org/officeDocument/2006/relationships/hyperlink" Target="http://www.cidr-report.org/cgi-bin/as-report?as=AS1785&amp;view=2.0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eBGP</a:t>
            </a:r>
            <a:r>
              <a:rPr lang="en-US" dirty="0" smtClean="0"/>
              <a:t> DFZ in 2011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Geoff Huston</a:t>
            </a:r>
          </a:p>
          <a:p>
            <a:r>
              <a:rPr lang="en-US" dirty="0" smtClean="0"/>
              <a:t>APNIC</a:t>
            </a:r>
          </a:p>
        </p:txBody>
      </p:sp>
    </p:spTree>
    <p:extLst>
      <p:ext uri="{BB962C8B-B14F-4D97-AF65-F5344CB8AC3E}">
        <p14:creationId xmlns:p14="http://schemas.microsoft.com/office/powerpoint/2010/main" val="2076290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613" b="436"/>
          <a:stretch/>
        </p:blipFill>
        <p:spPr>
          <a:xfrm>
            <a:off x="1045276" y="1254662"/>
            <a:ext cx="7792520" cy="5116456"/>
          </a:xfrm>
        </p:spPr>
      </p:pic>
      <p:sp>
        <p:nvSpPr>
          <p:cNvPr id="8" name="Rectangle 7"/>
          <p:cNvSpPr/>
          <p:nvPr/>
        </p:nvSpPr>
        <p:spPr>
          <a:xfrm>
            <a:off x="457200" y="1254662"/>
            <a:ext cx="1260324" cy="5022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4381" y="5947624"/>
            <a:ext cx="723521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BGP Prefix Count 2010 - 2011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15143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505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6361" y="5272172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320,000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6361" y="3791475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350,000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6361" y="2357328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380,000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5824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07186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37867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83082" y="3675636"/>
            <a:ext cx="260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Route Aggregation events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554756" y="4044968"/>
            <a:ext cx="12574" cy="410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67330" y="4044968"/>
            <a:ext cx="350146" cy="410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89540" y="2613031"/>
            <a:ext cx="230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APNIC IPv4 </a:t>
            </a:r>
            <a:r>
              <a:rPr lang="en-US" dirty="0" err="1" smtClean="0"/>
              <a:t>runout</a:t>
            </a:r>
            <a:r>
              <a:rPr lang="en-US" dirty="0" smtClean="0"/>
              <a:t> day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05449" y="2982363"/>
            <a:ext cx="275766" cy="496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03176" y="2279402"/>
            <a:ext cx="3133749" cy="2451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90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2" b="-7185"/>
          <a:stretch/>
        </p:blipFill>
        <p:spPr>
          <a:xfrm>
            <a:off x="747105" y="1489364"/>
            <a:ext cx="8229600" cy="5603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Routed Address Span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8103" y="643142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2881" y="643142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7341" y="6249999"/>
            <a:ext cx="8157775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28103" y="624999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42789" y="624999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85446" y="624999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00132" y="624999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780" y="1254662"/>
            <a:ext cx="1260324" cy="5022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0271" y="5084021"/>
            <a:ext cx="8320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130/8s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0271" y="3240710"/>
            <a:ext cx="8320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140/8s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0271" y="1433683"/>
            <a:ext cx="8320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150/8s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457475" y="624999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24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2" b="-7185"/>
          <a:stretch/>
        </p:blipFill>
        <p:spPr>
          <a:xfrm>
            <a:off x="747105" y="1489364"/>
            <a:ext cx="8229600" cy="56033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Routed Address Span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8103" y="643142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2881" y="643142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7341" y="6249999"/>
            <a:ext cx="8157775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28103" y="624999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42789" y="624999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85446" y="624999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00132" y="624999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780" y="1254662"/>
            <a:ext cx="1260324" cy="5022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0271" y="5084021"/>
            <a:ext cx="8320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130/8s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0271" y="3240710"/>
            <a:ext cx="8320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140/8s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0271" y="1433683"/>
            <a:ext cx="8320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150/8s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457475" y="624999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29927" y="2040112"/>
            <a:ext cx="276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/8 advertisements (by RIRs)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885446" y="2409444"/>
            <a:ext cx="1370021" cy="19579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482714" y="2409444"/>
            <a:ext cx="772752" cy="1713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55467" y="2409444"/>
            <a:ext cx="139986" cy="1353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55466" y="2409444"/>
            <a:ext cx="810921" cy="360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255466" y="2040112"/>
            <a:ext cx="2344666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518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577" b="-1715"/>
          <a:stretch/>
        </p:blipFill>
        <p:spPr>
          <a:xfrm>
            <a:off x="963444" y="1234270"/>
            <a:ext cx="8067839" cy="5508489"/>
          </a:xfrm>
        </p:spPr>
      </p:pic>
      <p:sp>
        <p:nvSpPr>
          <p:cNvPr id="3" name="Rectangle 2"/>
          <p:cNvSpPr/>
          <p:nvPr/>
        </p:nvSpPr>
        <p:spPr>
          <a:xfrm>
            <a:off x="341085" y="1417638"/>
            <a:ext cx="1255486" cy="47839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Routed AS Count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4410" y="4056470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4410" y="2095041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15143" y="638304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79921" y="638304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64381" y="6201619"/>
            <a:ext cx="723521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15143" y="6197060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75479" y="6197060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95311" y="6197060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55647" y="6197060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535814" y="6197060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4410" y="5946645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2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2011 BGP Vital Statistics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65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alibri" charset="0"/>
              </a:rPr>
              <a:t>						  Jan</a:t>
            </a:r>
            <a:r>
              <a:rPr lang="en-US" sz="2800" dirty="0" smtClean="0">
                <a:latin typeface="Calibri" charset="0"/>
              </a:rPr>
              <a:t>-11</a:t>
            </a:r>
            <a:r>
              <a:rPr lang="en-US" sz="2800" dirty="0">
                <a:latin typeface="Calibri" charset="0"/>
              </a:rPr>
              <a:t>		 </a:t>
            </a:r>
            <a:r>
              <a:rPr lang="en-US" sz="2800" dirty="0" smtClean="0">
                <a:latin typeface="Calibri" charset="0"/>
              </a:rPr>
              <a:t>Jan-12</a:t>
            </a:r>
            <a:r>
              <a:rPr lang="en-US" sz="2800" dirty="0">
                <a:latin typeface="Calibri" charset="0"/>
              </a:rPr>
              <a:t>	</a:t>
            </a:r>
          </a:p>
          <a:p>
            <a:pPr marL="0" indent="0">
              <a:buNone/>
            </a:pPr>
            <a:endParaRPr lang="en-US" sz="2800" dirty="0">
              <a:latin typeface="Calibri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824933"/>
                </a:solidFill>
                <a:latin typeface="Calibri" charset="0"/>
              </a:rPr>
              <a:t>Prefix Count</a:t>
            </a:r>
            <a:r>
              <a:rPr lang="en-US" sz="2800" dirty="0">
                <a:latin typeface="Calibri" charset="0"/>
              </a:rPr>
              <a:t>			</a:t>
            </a:r>
            <a:r>
              <a:rPr lang="en-US" sz="2800" dirty="0" smtClean="0">
                <a:latin typeface="Calibri" charset="0"/>
              </a:rPr>
              <a:t>341,000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390,000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solidFill>
                  <a:srgbClr val="824933"/>
                </a:solidFill>
                <a:latin typeface="Calibri" charset="0"/>
              </a:rPr>
              <a:t>+14</a:t>
            </a:r>
            <a:r>
              <a:rPr lang="en-US" sz="2800" b="1" dirty="0" smtClean="0">
                <a:solidFill>
                  <a:srgbClr val="824933"/>
                </a:solidFill>
                <a:latin typeface="Calibri" charset="0"/>
              </a:rPr>
              <a:t>%</a:t>
            </a:r>
            <a:endParaRPr lang="en-US" sz="28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charset="0"/>
              </a:rPr>
              <a:t>    Roots				</a:t>
            </a:r>
            <a:r>
              <a:rPr lang="en-US" sz="2800" dirty="0" smtClean="0">
                <a:latin typeface="Calibri" charset="0"/>
              </a:rPr>
              <a:t>168,000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190,000</a:t>
            </a:r>
            <a:r>
              <a:rPr lang="en-US" sz="2800" dirty="0">
                <a:latin typeface="Calibri" charset="0"/>
              </a:rPr>
              <a:t>		+</a:t>
            </a:r>
            <a:r>
              <a:rPr lang="en-US" sz="2800" dirty="0" smtClean="0">
                <a:latin typeface="Calibri" charset="0"/>
              </a:rPr>
              <a:t>13%</a:t>
            </a:r>
            <a:endParaRPr lang="en-US" sz="2800" dirty="0">
              <a:latin typeface="Calibri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charset="0"/>
              </a:rPr>
              <a:t>    More Specifics	</a:t>
            </a:r>
            <a:r>
              <a:rPr lang="en-US" sz="2800" dirty="0" smtClean="0">
                <a:latin typeface="Calibri" charset="0"/>
              </a:rPr>
              <a:t>173,000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200,000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+15%</a:t>
            </a:r>
            <a:endParaRPr lang="en-US" sz="2800" dirty="0">
              <a:latin typeface="Calibri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824933"/>
                </a:solidFill>
                <a:latin typeface="Calibri" charset="0"/>
              </a:rPr>
              <a:t>Address Span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140/</a:t>
            </a:r>
            <a:r>
              <a:rPr lang="en-US" sz="2800" dirty="0">
                <a:latin typeface="Calibri" charset="0"/>
              </a:rPr>
              <a:t>8s		</a:t>
            </a:r>
            <a:r>
              <a:rPr lang="en-US" sz="2800" dirty="0" smtClean="0">
                <a:latin typeface="Calibri" charset="0"/>
              </a:rPr>
              <a:t>149/</a:t>
            </a:r>
            <a:r>
              <a:rPr lang="en-US" sz="2800" dirty="0">
                <a:latin typeface="Calibri" charset="0"/>
              </a:rPr>
              <a:t>8s		</a:t>
            </a:r>
            <a:r>
              <a:rPr lang="en-US" sz="2800" dirty="0">
                <a:solidFill>
                  <a:srgbClr val="824933"/>
                </a:solidFill>
                <a:latin typeface="Calibri" charset="0"/>
              </a:rPr>
              <a:t>+</a:t>
            </a:r>
            <a:r>
              <a:rPr lang="en-US" sz="2800" b="1" dirty="0">
                <a:solidFill>
                  <a:srgbClr val="824933"/>
                </a:solidFill>
                <a:latin typeface="Calibri" charset="0"/>
              </a:rPr>
              <a:t> </a:t>
            </a:r>
            <a:r>
              <a:rPr lang="en-US" sz="2800" b="1" dirty="0" smtClean="0">
                <a:solidFill>
                  <a:srgbClr val="824933"/>
                </a:solidFill>
                <a:latin typeface="Calibri" charset="0"/>
              </a:rPr>
              <a:t> 6%</a:t>
            </a:r>
            <a:endParaRPr lang="en-US" sz="28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824933"/>
                </a:solidFill>
                <a:latin typeface="Calibri" charset="0"/>
              </a:rPr>
              <a:t>AS Count</a:t>
            </a:r>
            <a:r>
              <a:rPr lang="en-US" sz="2800" dirty="0">
                <a:latin typeface="Calibri" charset="0"/>
              </a:rPr>
              <a:t>				</a:t>
            </a:r>
            <a:r>
              <a:rPr lang="en-US" sz="2800" dirty="0" smtClean="0">
                <a:latin typeface="Calibri" charset="0"/>
              </a:rPr>
              <a:t>36,400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39,800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solidFill>
                  <a:srgbClr val="824933"/>
                </a:solidFill>
                <a:latin typeface="Calibri" charset="0"/>
              </a:rPr>
              <a:t>+  </a:t>
            </a:r>
            <a:r>
              <a:rPr lang="en-US" sz="2800" b="1" dirty="0" smtClean="0">
                <a:solidFill>
                  <a:srgbClr val="824933"/>
                </a:solidFill>
                <a:latin typeface="Calibri" charset="0"/>
              </a:rPr>
              <a:t>9%</a:t>
            </a:r>
            <a:endParaRPr lang="en-US" sz="28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charset="0"/>
              </a:rPr>
              <a:t>  Transit				  5</a:t>
            </a:r>
            <a:r>
              <a:rPr lang="en-US" sz="2800" dirty="0" smtClean="0">
                <a:latin typeface="Calibri" charset="0"/>
              </a:rPr>
              <a:t>,000</a:t>
            </a:r>
            <a:r>
              <a:rPr lang="en-US" sz="2800" dirty="0">
                <a:latin typeface="Calibri" charset="0"/>
              </a:rPr>
              <a:t>		  </a:t>
            </a:r>
            <a:r>
              <a:rPr lang="en-US" sz="2800" dirty="0" smtClean="0">
                <a:latin typeface="Calibri" charset="0"/>
              </a:rPr>
              <a:t>5,700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+14%</a:t>
            </a:r>
            <a:endParaRPr lang="en-US" sz="2800" dirty="0">
              <a:latin typeface="Calibri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charset="0"/>
              </a:rPr>
              <a:t>  Stub					</a:t>
            </a:r>
            <a:r>
              <a:rPr lang="en-US" sz="2800" dirty="0" smtClean="0">
                <a:latin typeface="Calibri" charset="0"/>
              </a:rPr>
              <a:t>31,400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34,100</a:t>
            </a:r>
            <a:r>
              <a:rPr lang="en-US" sz="2800" dirty="0">
                <a:latin typeface="Calibri" charset="0"/>
              </a:rPr>
              <a:t>		</a:t>
            </a:r>
            <a:r>
              <a:rPr lang="en-US" sz="2800" dirty="0" smtClean="0">
                <a:latin typeface="Calibri" charset="0"/>
              </a:rPr>
              <a:t>+</a:t>
            </a:r>
            <a:r>
              <a:rPr lang="en-US" sz="2800" dirty="0">
                <a:latin typeface="Calibri" charset="0"/>
              </a:rPr>
              <a:t>  </a:t>
            </a:r>
            <a:r>
              <a:rPr lang="en-US" sz="2800" dirty="0" smtClean="0">
                <a:latin typeface="Calibri" charset="0"/>
              </a:rPr>
              <a:t>9%</a:t>
            </a:r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0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in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Overall Internet growth in terms of BGP </a:t>
            </a:r>
            <a:r>
              <a:rPr lang="en-US" dirty="0"/>
              <a:t>i</a:t>
            </a:r>
            <a:r>
              <a:rPr lang="en-US" dirty="0" smtClean="0"/>
              <a:t>s at a rate of some ~12% p.a.</a:t>
            </a:r>
          </a:p>
          <a:p>
            <a:pPr lvl="1"/>
            <a:r>
              <a:rPr lang="en-US" dirty="0" smtClean="0"/>
              <a:t>This is much the same as 2009 and 2010.</a:t>
            </a:r>
          </a:p>
          <a:p>
            <a:r>
              <a:rPr lang="en-US" dirty="0" smtClean="0"/>
              <a:t>Table growth has slowed since 20 April 2011, following APINC’s IPv4 address run out</a:t>
            </a:r>
          </a:p>
          <a:p>
            <a:r>
              <a:rPr lang="en-US" dirty="0" smtClean="0"/>
              <a:t>Address span growing more slowly than the table size (address consumption pressures evident?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But its picked up again in the first few months of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7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969" b="-749"/>
          <a:stretch/>
        </p:blipFill>
        <p:spPr>
          <a:xfrm>
            <a:off x="899601" y="1284204"/>
            <a:ext cx="8229600" cy="537938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BGP Prefix Count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325" y="1016000"/>
            <a:ext cx="1255486" cy="51856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9896" y="5908090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9896" y="4388277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9896" y="2868463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67621" y="6201619"/>
            <a:ext cx="7719178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04215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10863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57539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64187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9896" y="1348649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17511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6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969" b="-749"/>
          <a:stretch/>
        </p:blipFill>
        <p:spPr>
          <a:xfrm>
            <a:off x="899601" y="1284204"/>
            <a:ext cx="8229600" cy="537938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BGP Prefix Count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325" y="1016000"/>
            <a:ext cx="1255486" cy="51856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9896" y="5908090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9896" y="4388277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9896" y="2868463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67621" y="6201619"/>
            <a:ext cx="7719178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04215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10863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57539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64187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9896" y="1348649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17511" y="620161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378869" y="2070812"/>
            <a:ext cx="16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IPv6 Day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5192159" y="2440144"/>
            <a:ext cx="1572028" cy="256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654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80" b="-1021"/>
          <a:stretch/>
        </p:blipFill>
        <p:spPr>
          <a:xfrm>
            <a:off x="885330" y="1341280"/>
            <a:ext cx="8229600" cy="53365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Routed Address Span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1336" y="6201619"/>
            <a:ext cx="7719178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2098" y="616852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8798" y="616852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10448" y="616852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67148" y="616852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8515" y="1016000"/>
            <a:ext cx="1255486" cy="51856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1755" y="5908090"/>
            <a:ext cx="144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2,000,000/32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33860" y="3363259"/>
            <a:ext cx="155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10,000,000/32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14505" y="1786074"/>
            <a:ext cx="155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16,000,000/32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595497" y="616852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12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880" b="-1021"/>
          <a:stretch/>
        </p:blipFill>
        <p:spPr>
          <a:xfrm>
            <a:off x="885330" y="1341280"/>
            <a:ext cx="8229600" cy="53365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Routed Address Span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1336" y="6201619"/>
            <a:ext cx="7719178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2098" y="616852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8798" y="616852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10448" y="616852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67148" y="616852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8515" y="1016000"/>
            <a:ext cx="1255486" cy="51856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1755" y="5908090"/>
            <a:ext cx="144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2,000,000/32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33860" y="3363259"/>
            <a:ext cx="155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10,000,000/32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14505" y="1786074"/>
            <a:ext cx="155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16,000,000/32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595497" y="6168522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0613" y="1454108"/>
            <a:ext cx="173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Advertising a /8!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19835" y="1885400"/>
            <a:ext cx="622570" cy="390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89188" y="1880516"/>
            <a:ext cx="507780" cy="395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439257" y="1786074"/>
            <a:ext cx="2152965" cy="106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395399" y="2891562"/>
            <a:ext cx="1196824" cy="2901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92222" y="2891562"/>
            <a:ext cx="1095723" cy="2901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49559" y="2478230"/>
            <a:ext cx="220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Advertising 2400::/12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465" y="1968500"/>
            <a:ext cx="751094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just"/>
            <a:r>
              <a:rPr lang="en-US" sz="1400" dirty="0" smtClean="0">
                <a:latin typeface="Courier New"/>
                <a:cs typeface="Courier New"/>
              </a:rPr>
              <a:t>“The </a:t>
            </a:r>
            <a:r>
              <a:rPr lang="en-US" sz="1400" dirty="0">
                <a:latin typeface="Courier New"/>
                <a:cs typeface="Courier New"/>
              </a:rPr>
              <a:t>rapid and sustained growth of the Internet over the past</a:t>
            </a:r>
          </a:p>
          <a:p>
            <a:r>
              <a:rPr lang="en-US" sz="1400" dirty="0">
                <a:latin typeface="Courier New"/>
                <a:cs typeface="Courier New"/>
              </a:rPr>
              <a:t>several decades has resulted in large state requirements for</a:t>
            </a:r>
          </a:p>
          <a:p>
            <a:r>
              <a:rPr lang="en-US" sz="1400" dirty="0">
                <a:latin typeface="Courier New"/>
                <a:cs typeface="Courier New"/>
              </a:rPr>
              <a:t>IP routers. In recent years, these requirements are continuing</a:t>
            </a:r>
          </a:p>
          <a:p>
            <a:r>
              <a:rPr lang="en-US" sz="1400" dirty="0">
                <a:latin typeface="Courier New"/>
                <a:cs typeface="Courier New"/>
              </a:rPr>
              <a:t>to worsen, due to increased </a:t>
            </a:r>
            <a:r>
              <a:rPr lang="en-US" sz="1400" dirty="0" err="1">
                <a:latin typeface="Courier New"/>
                <a:cs typeface="Courier New"/>
              </a:rPr>
              <a:t>deaggregation</a:t>
            </a:r>
            <a:r>
              <a:rPr lang="en-US" sz="1400" dirty="0">
                <a:latin typeface="Courier New"/>
                <a:cs typeface="Courier New"/>
              </a:rPr>
              <a:t> (advertising </a:t>
            </a:r>
            <a:r>
              <a:rPr lang="en-US" sz="1400" dirty="0" smtClean="0">
                <a:latin typeface="Courier New"/>
                <a:cs typeface="Courier New"/>
              </a:rPr>
              <a:t>more specific</a:t>
            </a:r>
            <a:endParaRPr lang="en-US" sz="1400" dirty="0">
              <a:latin typeface="Courier New"/>
              <a:cs typeface="Courier New"/>
            </a:endParaRPr>
          </a:p>
          <a:p>
            <a:r>
              <a:rPr lang="en-US" sz="1400" dirty="0">
                <a:latin typeface="Courier New"/>
                <a:cs typeface="Courier New"/>
              </a:rPr>
              <a:t>routes) arising from load balancing and </a:t>
            </a:r>
            <a:r>
              <a:rPr lang="en-US" sz="1400" dirty="0" smtClean="0">
                <a:latin typeface="Courier New"/>
                <a:cs typeface="Courier New"/>
              </a:rPr>
              <a:t>security concerns..”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865" y="1099899"/>
            <a:ext cx="514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“Conventional “wisdom” about routing: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13737" y="3705610"/>
            <a:ext cx="458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Quoted from a 2012 research paper on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23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35" b="667"/>
          <a:stretch/>
        </p:blipFill>
        <p:spPr>
          <a:xfrm>
            <a:off x="953136" y="1112976"/>
            <a:ext cx="8229600" cy="52196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Routed AS Count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1336" y="5935529"/>
            <a:ext cx="7719178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2098" y="593552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53356" y="593552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7153" y="593552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44230" y="593552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2705" y="737815"/>
            <a:ext cx="1255486" cy="51856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7000" y="4988870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7000" y="3686166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7000" y="2383462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4,000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7000" y="1080758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71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35" b="667"/>
          <a:stretch/>
        </p:blipFill>
        <p:spPr>
          <a:xfrm>
            <a:off x="953136" y="1112976"/>
            <a:ext cx="8229600" cy="52196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Routed AS Count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1336" y="5935529"/>
            <a:ext cx="7719178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2098" y="593552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53356" y="593552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7153" y="593552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44230" y="5935529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2705" y="737815"/>
            <a:ext cx="1255486" cy="51856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7000" y="4988870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7000" y="3686166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7000" y="2383462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4,000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7000" y="1080758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,000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7" idx="3"/>
          </p:cNvCxnSpPr>
          <p:nvPr/>
        </p:nvCxnSpPr>
        <p:spPr>
          <a:xfrm>
            <a:off x="6533951" y="2086754"/>
            <a:ext cx="330292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07371" y="1902088"/>
            <a:ext cx="162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IPv6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96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2011 BGP Vital Statistics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0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Calibri" charset="0"/>
              </a:rPr>
              <a:t>						  </a:t>
            </a:r>
            <a:r>
              <a:rPr lang="en-US" sz="2400" dirty="0" smtClean="0">
                <a:latin typeface="Calibri" charset="0"/>
              </a:rPr>
              <a:t>Jan-11		Jan-12</a:t>
            </a:r>
            <a:r>
              <a:rPr lang="en-US" sz="2400" dirty="0">
                <a:latin typeface="Calibri" charset="0"/>
              </a:rPr>
              <a:t>	</a:t>
            </a:r>
            <a:r>
              <a:rPr lang="en-US" sz="2400" dirty="0" smtClean="0">
                <a:latin typeface="Calibri" charset="0"/>
              </a:rPr>
              <a:t>	</a:t>
            </a:r>
            <a:r>
              <a:rPr lang="en-US" sz="1600" dirty="0" smtClean="0">
                <a:latin typeface="Calibri" charset="0"/>
              </a:rPr>
              <a:t>p.a</a:t>
            </a:r>
            <a:r>
              <a:rPr lang="en-US" sz="1600" dirty="0">
                <a:latin typeface="Calibri" charset="0"/>
              </a:rPr>
              <a:t>. rate</a:t>
            </a:r>
            <a:endParaRPr lang="en-US" sz="2400" dirty="0">
              <a:latin typeface="Calibri" charset="0"/>
            </a:endParaRPr>
          </a:p>
          <a:p>
            <a:pPr marL="0" indent="0">
              <a:buNone/>
            </a:pPr>
            <a:endParaRPr lang="en-US" sz="2400" dirty="0">
              <a:latin typeface="Calibri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824933"/>
                </a:solidFill>
                <a:latin typeface="Calibri" charset="0"/>
              </a:rPr>
              <a:t>Prefix Count</a:t>
            </a:r>
            <a:r>
              <a:rPr lang="en-US" sz="2400" dirty="0">
                <a:latin typeface="Calibri" charset="0"/>
              </a:rPr>
              <a:t>			</a:t>
            </a:r>
            <a:r>
              <a:rPr lang="en-US" sz="2400" dirty="0" smtClean="0">
                <a:latin typeface="Calibri" charset="0"/>
              </a:rPr>
              <a:t>   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4,100</a:t>
            </a:r>
            <a:r>
              <a:rPr lang="en-US" sz="2400" dirty="0">
                <a:latin typeface="Calibri" charset="0"/>
              </a:rPr>
              <a:t>		</a:t>
            </a:r>
            <a:r>
              <a:rPr lang="en-US" sz="2400" dirty="0" smtClean="0">
                <a:latin typeface="Calibri" charset="0"/>
              </a:rPr>
              <a:t>7,759		</a:t>
            </a:r>
            <a:r>
              <a:rPr lang="en-US" sz="2400" dirty="0" smtClean="0">
                <a:solidFill>
                  <a:srgbClr val="824933"/>
                </a:solidFill>
                <a:latin typeface="Calibri" charset="0"/>
              </a:rPr>
              <a:t>+  89</a:t>
            </a:r>
            <a:r>
              <a:rPr lang="en-US" sz="2400" b="1" dirty="0" smtClean="0">
                <a:solidFill>
                  <a:srgbClr val="824933"/>
                </a:solidFill>
                <a:latin typeface="Calibri" charset="0"/>
              </a:rPr>
              <a:t>%</a:t>
            </a:r>
            <a:endParaRPr lang="en-US" sz="24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charset="0"/>
              </a:rPr>
              <a:t>    Roots				 </a:t>
            </a:r>
            <a:r>
              <a:rPr lang="en-US" sz="2400" dirty="0" smtClean="0">
                <a:latin typeface="Calibri" charset="0"/>
              </a:rPr>
              <a:t>   3,178</a:t>
            </a:r>
            <a:r>
              <a:rPr lang="en-US" sz="2400" dirty="0">
                <a:latin typeface="Calibri" charset="0"/>
              </a:rPr>
              <a:t>		5</a:t>
            </a:r>
            <a:r>
              <a:rPr lang="en-US" sz="2400" dirty="0" smtClean="0">
                <a:latin typeface="Calibri" charset="0"/>
              </a:rPr>
              <a:t>,751		+  81%</a:t>
            </a:r>
            <a:endParaRPr lang="en-US" sz="2400" dirty="0">
              <a:latin typeface="Calibri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charset="0"/>
              </a:rPr>
              <a:t>    More Specifics	 </a:t>
            </a:r>
            <a:r>
              <a:rPr lang="en-US" sz="2400" dirty="0" smtClean="0">
                <a:latin typeface="Calibri" charset="0"/>
              </a:rPr>
              <a:t>         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   922</a:t>
            </a:r>
            <a:r>
              <a:rPr lang="en-US" sz="2400" dirty="0">
                <a:latin typeface="Calibri" charset="0"/>
              </a:rPr>
              <a:t>		</a:t>
            </a:r>
            <a:r>
              <a:rPr lang="en-US" sz="2400" dirty="0" smtClean="0">
                <a:latin typeface="Calibri" charset="0"/>
              </a:rPr>
              <a:t>2,008		+118%</a:t>
            </a:r>
            <a:endParaRPr lang="en-US" sz="2400" dirty="0">
              <a:latin typeface="Calibri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824933"/>
                </a:solidFill>
                <a:latin typeface="Calibri" charset="0"/>
              </a:rPr>
              <a:t>Address </a:t>
            </a:r>
            <a:r>
              <a:rPr lang="en-US" sz="2400" b="1" dirty="0" smtClean="0">
                <a:solidFill>
                  <a:srgbClr val="824933"/>
                </a:solidFill>
                <a:latin typeface="Calibri" charset="0"/>
              </a:rPr>
              <a:t>Span (/32s)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    53,415</a:t>
            </a:r>
            <a:r>
              <a:rPr lang="en-US" sz="2400" dirty="0">
                <a:latin typeface="Calibri" charset="0"/>
              </a:rPr>
              <a:t>	</a:t>
            </a:r>
            <a:r>
              <a:rPr lang="en-US" sz="2400" dirty="0" smtClean="0">
                <a:latin typeface="Calibri" charset="0"/>
              </a:rPr>
              <a:t>     53,387</a:t>
            </a:r>
            <a:r>
              <a:rPr lang="en-US" sz="2400" dirty="0">
                <a:latin typeface="Calibri" charset="0"/>
              </a:rPr>
              <a:t>	</a:t>
            </a:r>
            <a:r>
              <a:rPr lang="en-US" sz="2400" dirty="0" smtClean="0">
                <a:latin typeface="Calibri" charset="0"/>
              </a:rPr>
              <a:t>       </a:t>
            </a:r>
            <a:r>
              <a:rPr lang="en-US" sz="2400" dirty="0" smtClean="0">
                <a:solidFill>
                  <a:srgbClr val="824933"/>
                </a:solidFill>
                <a:latin typeface="Calibri" charset="0"/>
              </a:rPr>
              <a:t>+</a:t>
            </a:r>
            <a:r>
              <a:rPr lang="en-US" sz="2400" b="1" dirty="0" smtClean="0">
                <a:solidFill>
                  <a:srgbClr val="824933"/>
                </a:solidFill>
                <a:latin typeface="Calibri" charset="0"/>
              </a:rPr>
              <a:t>   0%</a:t>
            </a:r>
            <a:endParaRPr lang="en-US" sz="24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824933"/>
                </a:solidFill>
                <a:latin typeface="Calibri" charset="0"/>
              </a:rPr>
              <a:t>AS Count</a:t>
            </a:r>
            <a:r>
              <a:rPr lang="en-US" sz="2400" dirty="0">
                <a:latin typeface="Calibri" charset="0"/>
              </a:rPr>
              <a:t>				 </a:t>
            </a:r>
            <a:r>
              <a:rPr lang="en-US" sz="2400" dirty="0" smtClean="0">
                <a:latin typeface="Calibri" charset="0"/>
              </a:rPr>
              <a:t>  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2,966</a:t>
            </a:r>
            <a:r>
              <a:rPr lang="en-US" sz="2400" dirty="0">
                <a:latin typeface="Calibri" charset="0"/>
              </a:rPr>
              <a:t>		</a:t>
            </a:r>
            <a:r>
              <a:rPr lang="en-US" sz="2400" dirty="0" smtClean="0">
                <a:latin typeface="Calibri" charset="0"/>
              </a:rPr>
              <a:t> 4,968		</a:t>
            </a:r>
            <a:r>
              <a:rPr lang="en-US" sz="2400" dirty="0" smtClean="0">
                <a:solidFill>
                  <a:srgbClr val="824933"/>
                </a:solidFill>
                <a:latin typeface="Calibri" charset="0"/>
              </a:rPr>
              <a:t>+  </a:t>
            </a:r>
            <a:r>
              <a:rPr lang="en-US" sz="2400" b="1" dirty="0" smtClean="0">
                <a:solidFill>
                  <a:srgbClr val="824933"/>
                </a:solidFill>
                <a:latin typeface="Calibri" charset="0"/>
              </a:rPr>
              <a:t>67%</a:t>
            </a:r>
            <a:endParaRPr lang="en-US" sz="2400" b="1" dirty="0">
              <a:solidFill>
                <a:srgbClr val="824933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charset="0"/>
              </a:rPr>
              <a:t>  Transit				   </a:t>
            </a:r>
            <a:r>
              <a:rPr lang="en-US" sz="2400" dirty="0" smtClean="0">
                <a:latin typeface="Calibri" charset="0"/>
              </a:rPr>
              <a:t>   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 556</a:t>
            </a:r>
            <a:r>
              <a:rPr lang="en-US" sz="2400" dirty="0">
                <a:latin typeface="Calibri" charset="0"/>
              </a:rPr>
              <a:t>		</a:t>
            </a:r>
            <a:r>
              <a:rPr lang="en-US" sz="2400" dirty="0" smtClean="0">
                <a:latin typeface="Calibri" charset="0"/>
              </a:rPr>
              <a:t>    985          +  77%</a:t>
            </a:r>
            <a:endParaRPr lang="en-US" sz="2400" dirty="0">
              <a:latin typeface="Calibri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charset="0"/>
              </a:rPr>
              <a:t>  Stub					 </a:t>
            </a:r>
            <a:r>
              <a:rPr lang="en-US" sz="2400" dirty="0" smtClean="0">
                <a:latin typeface="Calibri" charset="0"/>
              </a:rPr>
              <a:t>  </a:t>
            </a: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 2,343</a:t>
            </a:r>
            <a:r>
              <a:rPr lang="en-US" sz="2400" dirty="0">
                <a:latin typeface="Calibri" charset="0"/>
              </a:rPr>
              <a:t>		</a:t>
            </a:r>
            <a:r>
              <a:rPr lang="en-US" sz="2400" dirty="0" smtClean="0">
                <a:latin typeface="Calibri" charset="0"/>
              </a:rPr>
              <a:t> 3,983          + 70%</a:t>
            </a:r>
            <a:endParaRPr lang="en-U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60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in 2010 - 2011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IPv6 Internet growth in terms of BGP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8</a:t>
            </a:r>
            <a:r>
              <a:rPr lang="en-US" dirty="0" smtClean="0"/>
              <a:t>0% - </a:t>
            </a:r>
            <a:r>
              <a:rPr lang="en-US" dirty="0"/>
              <a:t>9</a:t>
            </a:r>
            <a:r>
              <a:rPr lang="en-US" dirty="0" smtClean="0"/>
              <a:t>0 % p.a.</a:t>
            </a:r>
          </a:p>
          <a:p>
            <a:pPr lvl="1"/>
            <a:r>
              <a:rPr lang="en-US" dirty="0" smtClean="0"/>
              <a:t>2009 growth rate was ~ 50%.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(Looking at the AS count, if these relative growth rates persist then the IPv6 network would span the same network domain as IPv4 in 4 years time  -- mid/late 2016)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8513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Size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</a:t>
            </a:r>
            <a:r>
              <a:rPr lang="en-US" dirty="0"/>
              <a:t>a</a:t>
            </a:r>
            <a:r>
              <a:rPr lang="en-US" dirty="0" smtClean="0"/>
              <a:t> projection of the IPv4 routing table using a quadratic (O(2) polynomial) over the historic data</a:t>
            </a:r>
          </a:p>
          <a:p>
            <a:pPr lvl="1"/>
            <a:r>
              <a:rPr lang="en-US" dirty="0" smtClean="0"/>
              <a:t>For IPv4 this is a time of </a:t>
            </a:r>
            <a:r>
              <a:rPr lang="en-US" b="1" dirty="0" smtClean="0"/>
              <a:t>extreme uncertainty</a:t>
            </a:r>
          </a:p>
          <a:p>
            <a:pPr lvl="2"/>
            <a:r>
              <a:rPr lang="en-US" dirty="0" smtClean="0"/>
              <a:t>Registry IPv4 address run out</a:t>
            </a:r>
          </a:p>
          <a:p>
            <a:pPr lvl="2"/>
            <a:r>
              <a:rPr lang="en-US" dirty="0" smtClean="0"/>
              <a:t>Uncertainty over the impacts of any after-market in IPv4 on the routing table</a:t>
            </a:r>
          </a:p>
          <a:p>
            <a:pPr marL="457200" lvl="1" indent="0">
              <a:buNone/>
            </a:pPr>
            <a:r>
              <a:rPr lang="en-US" dirty="0" smtClean="0"/>
              <a:t>	which makes this projection even more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speculative than normal!</a:t>
            </a:r>
          </a:p>
        </p:txBody>
      </p:sp>
    </p:spTree>
    <p:extLst>
      <p:ext uri="{BB962C8B-B14F-4D97-AF65-F5344CB8AC3E}">
        <p14:creationId xmlns:p14="http://schemas.microsoft.com/office/powerpoint/2010/main" val="3421090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08" b="-1278"/>
          <a:stretch/>
        </p:blipFill>
        <p:spPr>
          <a:xfrm>
            <a:off x="592987" y="1239677"/>
            <a:ext cx="8079541" cy="55041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Table Size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1110" y="907144"/>
            <a:ext cx="1260324" cy="558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8291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905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67180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9303" y="5954861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100,000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9303" y="2769005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300,000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9303" y="1228068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400,000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73828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43585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32075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9303" y="4292975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22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4" b="-1330"/>
          <a:stretch/>
        </p:blipFill>
        <p:spPr>
          <a:xfrm>
            <a:off x="888352" y="1483244"/>
            <a:ext cx="7759110" cy="52320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Growth Rates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8291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905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67180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3828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3585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32075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4198" y="907145"/>
            <a:ext cx="1260324" cy="52581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5198" y="5930671"/>
            <a:ext cx="48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-50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68874" y="3204436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68874" y="1409493"/>
            <a:ext cx="5356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20822" y="5054974"/>
            <a:ext cx="28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504522" y="3204436"/>
            <a:ext cx="6786799" cy="100489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42190" y="5054974"/>
            <a:ext cx="1030901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GFC Mk1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43943" y="1597397"/>
            <a:ext cx="1263809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IANA Exhaustion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837714" y="2243728"/>
            <a:ext cx="350763" cy="126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0"/>
          </p:cNvCxnSpPr>
          <p:nvPr/>
        </p:nvCxnSpPr>
        <p:spPr>
          <a:xfrm flipV="1">
            <a:off x="4857641" y="4594592"/>
            <a:ext cx="907753" cy="460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252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47" b="-1279"/>
          <a:stretch/>
        </p:blipFill>
        <p:spPr>
          <a:xfrm>
            <a:off x="557097" y="1255666"/>
            <a:ext cx="8229600" cy="55921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Growth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33548" y="1626244"/>
            <a:ext cx="42543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 smtClean="0"/>
              <a:t>549 year</a:t>
            </a:r>
            <a:r>
              <a:rPr lang="fr-FR" baseline="30000" dirty="0" smtClean="0"/>
              <a:t>2</a:t>
            </a:r>
            <a:r>
              <a:rPr lang="fr-FR" dirty="0" smtClean="0"/>
              <a:t> – 2,171,288 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smtClean="0"/>
              <a:t>2,146,869,663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1110" y="907144"/>
            <a:ext cx="1260324" cy="558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8291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905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97957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303" y="5954861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9303" y="2769005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300,000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9303" y="1228068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400,000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23505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2409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46861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9303" y="4292975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7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92" y="1941081"/>
            <a:ext cx="7058275" cy="4705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Table Projection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1110" y="907144"/>
            <a:ext cx="1260324" cy="558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8291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905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9303" y="5954861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9303" y="2280333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78910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08767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862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303" y="4123645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97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BGP Table Size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Jan 2011					347,000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2012				390,000 entries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2013*				424,000 entries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2014*				463,000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2015*				503,000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2016*				545,000 entries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* </a:t>
            </a:r>
            <a:r>
              <a:rPr lang="en-US" sz="2200" i="1" dirty="0" smtClean="0">
                <a:solidFill>
                  <a:srgbClr val="000000"/>
                </a:solidFill>
              </a:rPr>
              <a:t>These numbers are dubious due to uncertainties introduced by IPv4 address exhaustion pressures. </a:t>
            </a:r>
            <a:endParaRPr lang="en-US" sz="2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1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465" y="1968500"/>
            <a:ext cx="751094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just"/>
            <a:r>
              <a:rPr lang="en-US" sz="1400" dirty="0" smtClean="0">
                <a:latin typeface="Courier New"/>
                <a:cs typeface="Courier New"/>
              </a:rPr>
              <a:t>“The </a:t>
            </a:r>
            <a:r>
              <a:rPr lang="en-US" sz="1400" dirty="0">
                <a:latin typeface="Courier New"/>
                <a:cs typeface="Courier New"/>
              </a:rPr>
              <a:t>rapid and sustained growth of the Internet over the past</a:t>
            </a:r>
          </a:p>
          <a:p>
            <a:r>
              <a:rPr lang="en-US" sz="1400" dirty="0">
                <a:latin typeface="Courier New"/>
                <a:cs typeface="Courier New"/>
              </a:rPr>
              <a:t>several decades has resulted in large state requirements for</a:t>
            </a:r>
          </a:p>
          <a:p>
            <a:r>
              <a:rPr lang="en-US" sz="1400" dirty="0">
                <a:latin typeface="Courier New"/>
                <a:cs typeface="Courier New"/>
              </a:rPr>
              <a:t>IP routers. In recent years, these requirements are continuing</a:t>
            </a:r>
          </a:p>
          <a:p>
            <a:r>
              <a:rPr lang="en-US" sz="1400" dirty="0">
                <a:latin typeface="Courier New"/>
                <a:cs typeface="Courier New"/>
              </a:rPr>
              <a:t>to worsen, due to increased </a:t>
            </a:r>
            <a:r>
              <a:rPr lang="en-US" sz="1400" dirty="0" err="1">
                <a:latin typeface="Courier New"/>
                <a:cs typeface="Courier New"/>
              </a:rPr>
              <a:t>deaggregation</a:t>
            </a:r>
            <a:r>
              <a:rPr lang="en-US" sz="1400" dirty="0">
                <a:latin typeface="Courier New"/>
                <a:cs typeface="Courier New"/>
              </a:rPr>
              <a:t> (advertising </a:t>
            </a:r>
            <a:r>
              <a:rPr lang="en-US" sz="1400" dirty="0" smtClean="0">
                <a:latin typeface="Courier New"/>
                <a:cs typeface="Courier New"/>
              </a:rPr>
              <a:t>more specific</a:t>
            </a:r>
            <a:endParaRPr lang="en-US" sz="1400" dirty="0">
              <a:latin typeface="Courier New"/>
              <a:cs typeface="Courier New"/>
            </a:endParaRPr>
          </a:p>
          <a:p>
            <a:r>
              <a:rPr lang="en-US" sz="1400" dirty="0">
                <a:latin typeface="Courier New"/>
                <a:cs typeface="Courier New"/>
              </a:rPr>
              <a:t>routes) arising from load balancing and </a:t>
            </a:r>
            <a:r>
              <a:rPr lang="en-US" sz="1400" dirty="0" smtClean="0">
                <a:latin typeface="Courier New"/>
                <a:cs typeface="Courier New"/>
              </a:rPr>
              <a:t>security concerns..”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865" y="1099899"/>
            <a:ext cx="514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“Conventional “wisdom” about routing: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13737" y="3705610"/>
            <a:ext cx="445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dirty="0" smtClean="0"/>
              <a:t>uote from a 2012 research paper on routing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33500" y="2247900"/>
            <a:ext cx="27432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55900" y="2882900"/>
            <a:ext cx="2527300" cy="0"/>
          </a:xfrm>
          <a:prstGeom prst="line">
            <a:avLst/>
          </a:prstGeom>
          <a:ln>
            <a:solidFill>
              <a:srgbClr val="9848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1358478">
            <a:off x="792789" y="3973711"/>
            <a:ext cx="6431758" cy="1200329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Is this really true, or do we accept it as true without actually looking at the real </a:t>
            </a:r>
            <a:r>
              <a:rPr lang="en-US" dirty="0" err="1" smtClean="0">
                <a:latin typeface="AhnbergHand"/>
                <a:cs typeface="AhnbergHand"/>
              </a:rPr>
              <a:t>behaviours</a:t>
            </a:r>
            <a:r>
              <a:rPr lang="en-US" dirty="0" smtClean="0">
                <a:latin typeface="AhnbergHand"/>
                <a:cs typeface="AhnbergHand"/>
              </a:rPr>
              <a:t> of the Internet’s routing system???</a:t>
            </a:r>
          </a:p>
          <a:p>
            <a:endParaRPr lang="en-US" dirty="0">
              <a:latin typeface="AhnbergHand"/>
              <a:cs typeface="AhnbergHand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17700" y="2425700"/>
            <a:ext cx="190500" cy="1279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108200" y="2882900"/>
            <a:ext cx="1117600" cy="8227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501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70" b="-4587"/>
          <a:stretch/>
        </p:blipFill>
        <p:spPr>
          <a:xfrm>
            <a:off x="720753" y="1246785"/>
            <a:ext cx="8229600" cy="57692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Table Size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1110" y="907144"/>
            <a:ext cx="1260324" cy="558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8291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9053" y="616049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3062" y="4798161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3062" y="2426542"/>
            <a:ext cx="7102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7283" y="616049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45513" y="616049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1973" y="616049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3062" y="3612351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93743" y="616049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3062" y="1240733"/>
            <a:ext cx="7102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90201" y="616049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784006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171" b="-1280"/>
          <a:stretch/>
        </p:blipFill>
        <p:spPr>
          <a:xfrm>
            <a:off x="869550" y="1154681"/>
            <a:ext cx="8229600" cy="56208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Growth Rates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1110" y="907144"/>
            <a:ext cx="1260324" cy="558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8291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905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4053" y="544687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9108" y="1929578"/>
            <a:ext cx="7102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56118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75340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2185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7013" y="3252805"/>
            <a:ext cx="71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,000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82380" y="616049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2085" y="926499"/>
            <a:ext cx="1260324" cy="558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9266" y="6184689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53016" y="618468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46712" y="542994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46712" y="3520621"/>
            <a:ext cx="301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34234" y="618468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15452" y="618468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77888" y="618468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6712" y="447528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96670" y="617985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9718" y="2565960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29718" y="1611299"/>
            <a:ext cx="4186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559104" y="61886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2030987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" b="-1279"/>
          <a:stretch/>
        </p:blipFill>
        <p:spPr>
          <a:xfrm>
            <a:off x="655128" y="1204168"/>
            <a:ext cx="8229600" cy="55548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Table Projection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3205" y="907144"/>
            <a:ext cx="1260324" cy="558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0386" y="6165334"/>
            <a:ext cx="8074342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36958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6063" y="4930121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6063" y="1203798"/>
            <a:ext cx="8272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33759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30560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4160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6063" y="2135379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40,000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27361" y="6160499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063" y="3066960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0,000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6063" y="3998541"/>
            <a:ext cx="8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0,000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89601" y="1573130"/>
            <a:ext cx="42543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 smtClean="0"/>
              <a:t>430 year</a:t>
            </a:r>
            <a:r>
              <a:rPr lang="fr-FR" baseline="30000" dirty="0" smtClean="0"/>
              <a:t>2</a:t>
            </a:r>
            <a:r>
              <a:rPr lang="fr-FR" dirty="0" smtClean="0"/>
              <a:t> – 1,729,788 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smtClean="0"/>
              <a:t>1,736,733,880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93555" y="2187390"/>
            <a:ext cx="25079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 smtClean="0"/>
              <a:t>e ** (0.469 * </a:t>
            </a:r>
            <a:r>
              <a:rPr lang="fr-FR" dirty="0" err="1" smtClean="0"/>
              <a:t>year</a:t>
            </a:r>
            <a:r>
              <a:rPr lang="fr-FR" dirty="0" smtClean="0"/>
              <a:t>  - 934)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19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BGP Table Size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Jan 2011					     4,000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2012					     8,000 entries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2013					   11,500 entries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2014					   16,300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2015					   21,800 entries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2016					   28,300 entries</a:t>
            </a: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07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and to the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Internet curves are “up and to the right”</a:t>
            </a:r>
            <a:endParaRPr lang="en-US" dirty="0"/>
          </a:p>
          <a:p>
            <a:r>
              <a:rPr lang="en-US" dirty="0" smtClean="0"/>
              <a:t>But what makes this curve painful?</a:t>
            </a:r>
          </a:p>
          <a:p>
            <a:pPr lvl="1"/>
            <a:r>
              <a:rPr lang="en-US" dirty="0" smtClean="0"/>
              <a:t>The pain threshold is approximated by Moore’s Law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82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 a rough rule of thumb, if the rate of growth of the table grows at a rate equal to, or less than Moore’s Law, then the unit cost of storing the forwarding table should remain constant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ike all rough rules of thumb, there are many potential exceptions, and costs have many inputs as well as the raw cost of the the number of gates in a chip</a:t>
            </a:r>
          </a:p>
          <a:p>
            <a:pPr lvl="1"/>
            <a:r>
              <a:rPr lang="en-US" dirty="0" smtClean="0"/>
              <a:t>Despite this, Moore’s Law still a useful benchmark of a threshold of concern about routing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30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609" t="-19241" r="-16782" b="-3798"/>
          <a:stretch/>
        </p:blipFill>
        <p:spPr>
          <a:xfrm>
            <a:off x="457200" y="0"/>
            <a:ext cx="8229600" cy="7212032"/>
          </a:xfrm>
        </p:spPr>
      </p:pic>
      <p:sp>
        <p:nvSpPr>
          <p:cNvPr id="6" name="Left Arrow 5"/>
          <p:cNvSpPr/>
          <p:nvPr/>
        </p:nvSpPr>
        <p:spPr>
          <a:xfrm rot="2843987">
            <a:off x="3941537" y="2657064"/>
            <a:ext cx="919691" cy="540173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3484172">
            <a:off x="5349365" y="4064978"/>
            <a:ext cx="919691" cy="540173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0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" b="-1054"/>
          <a:stretch/>
        </p:blipFill>
        <p:spPr>
          <a:xfrm>
            <a:off x="457200" y="1121694"/>
            <a:ext cx="8229600" cy="5542484"/>
          </a:xfrm>
        </p:spPr>
      </p:pic>
      <p:sp>
        <p:nvSpPr>
          <p:cNvPr id="5" name="TextBox 4"/>
          <p:cNvSpPr txBox="1"/>
          <p:nvPr/>
        </p:nvSpPr>
        <p:spPr>
          <a:xfrm>
            <a:off x="5138596" y="2292084"/>
            <a:ext cx="139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35342" y="5320537"/>
            <a:ext cx="256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BGP Table Size Prediction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32089" y="2661416"/>
            <a:ext cx="942232" cy="608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342937" y="4585746"/>
            <a:ext cx="310395" cy="734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7980" y="295033"/>
            <a:ext cx="5587763" cy="57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IPv4 BGP Table size and Moore’s Law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7807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774" b="-4586"/>
          <a:stretch/>
        </p:blipFill>
        <p:spPr>
          <a:xfrm>
            <a:off x="407718" y="1220660"/>
            <a:ext cx="8229600" cy="58352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IPv6 Projections and Moore’s Law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138596" y="2292084"/>
            <a:ext cx="139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35342" y="5320537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BGP Table Size Predictions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32089" y="2661416"/>
            <a:ext cx="1682048" cy="769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342937" y="3859945"/>
            <a:ext cx="656774" cy="1460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342937" y="3859945"/>
            <a:ext cx="0" cy="1460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990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eBGP</a:t>
            </a:r>
            <a:r>
              <a:rPr lang="en-US" dirty="0" smtClean="0"/>
              <a:t> Table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Nothing in these figures suggests that there is cause for urgent alarm -- at present</a:t>
            </a:r>
          </a:p>
          <a:p>
            <a:r>
              <a:rPr lang="en-US" dirty="0" smtClean="0"/>
              <a:t>The overall </a:t>
            </a:r>
            <a:r>
              <a:rPr lang="en-US" dirty="0" err="1" smtClean="0"/>
              <a:t>eBGP</a:t>
            </a:r>
            <a:r>
              <a:rPr lang="en-US" dirty="0" smtClean="0"/>
              <a:t> growth rates for IPv4 are holding at a modest level, and the IPv6 table, although it is growing rapidly,  is still relatively small in size in absolute terms</a:t>
            </a:r>
          </a:p>
          <a:p>
            <a:r>
              <a:rPr lang="en-US" dirty="0" smtClean="0"/>
              <a:t>As long as we are prepared to live within the technical constraints of the current routing paradigm it will continue to be viable for some time yet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2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presentation we will explore the space of inter-domain routing (the Border Gateway Protocol – BGP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will look at the growth of the </a:t>
            </a:r>
            <a:r>
              <a:rPr lang="en-US" dirty="0" err="1" smtClean="0"/>
              <a:t>eBGP</a:t>
            </a:r>
            <a:r>
              <a:rPr lang="en-US" dirty="0" smtClean="0"/>
              <a:t> routing table over time and some projections for future growth</a:t>
            </a:r>
          </a:p>
          <a:p>
            <a:pPr lvl="1"/>
            <a:r>
              <a:rPr lang="en-US" dirty="0" smtClean="0"/>
              <a:t>Then we’ll look at the extent to which more specifics are dominating routing table growth ... or not</a:t>
            </a:r>
          </a:p>
        </p:txBody>
      </p:sp>
    </p:spTree>
    <p:extLst>
      <p:ext uri="{BB962C8B-B14F-4D97-AF65-F5344CB8AC3E}">
        <p14:creationId xmlns:p14="http://schemas.microsoft.com/office/powerpoint/2010/main" val="3262177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Table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However ... </a:t>
            </a:r>
            <a:r>
              <a:rPr lang="en-US" sz="2400" dirty="0"/>
              <a:t>c</a:t>
            </a:r>
            <a:r>
              <a:rPr lang="en-US" sz="2400" dirty="0" smtClean="0"/>
              <a:t>ontinued scalability of the routing system relies on continued conservatism in routing practices.</a:t>
            </a:r>
          </a:p>
          <a:p>
            <a:r>
              <a:rPr lang="en-US" sz="2400" dirty="0" smtClean="0"/>
              <a:t>How good are we at “being conservative” in routing?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5785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CIDR and BGP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what extent do we still practice “conservative” routing and refrain from announcing more specifics into the routing table?</a:t>
            </a:r>
          </a:p>
          <a:p>
            <a:r>
              <a:rPr lang="en-US" dirty="0" smtClean="0"/>
              <a:t>Are we getting better or worse at aggregation in routing?</a:t>
            </a:r>
          </a:p>
          <a:p>
            <a:r>
              <a:rPr lang="en-US" dirty="0" smtClean="0"/>
              <a:t>What is the distribution of advertising more specifics? Are we seeing a significant increase in the number of more specific /24s in the routing table?</a:t>
            </a:r>
          </a:p>
        </p:txBody>
      </p:sp>
    </p:spTree>
    <p:extLst>
      <p:ext uri="{BB962C8B-B14F-4D97-AF65-F5344CB8AC3E}">
        <p14:creationId xmlns:p14="http://schemas.microsoft.com/office/powerpoint/2010/main" val="1154948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24001" y="1471678"/>
            <a:ext cx="4976054" cy="424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urier"/>
                <a:cs typeface="Courier"/>
              </a:rPr>
              <a:t>Prefix            AS Path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193.124.0.0/15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193.124.0.0/24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193.124.1.0/24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193.124.2.0/24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193.124.3.0/24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193.124.4.0/24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193.124.5.0/24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193.124.6.0/24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193.124.7.0/24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193.124.8.0/24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193.124.9.0/24 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193.124.10.0/24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193.124.11.0/24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193.124.12.0/24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193.124.13.0/24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193.124.14.0/24   4608 1221 4637 3356 20485 2118 ?</a:t>
            </a:r>
          </a:p>
          <a:p>
            <a:r>
              <a:rPr lang="en-US" sz="1200" dirty="0" smtClean="0">
                <a:latin typeface="Courier"/>
                <a:cs typeface="Courier"/>
              </a:rPr>
              <a:t>193.124.15.0/24   4608 1221 4637 3356 20485 2118 ?</a:t>
            </a:r>
          </a:p>
          <a:p>
            <a:endParaRPr lang="en-US" sz="1200" dirty="0">
              <a:latin typeface="Courier"/>
              <a:cs typeface="Courier"/>
            </a:endParaRPr>
          </a:p>
          <a:p>
            <a:endParaRPr lang="en-US" sz="1200" dirty="0" smtClean="0">
              <a:latin typeface="Courier"/>
              <a:cs typeface="Courier"/>
            </a:endParaRPr>
          </a:p>
          <a:p>
            <a:r>
              <a:rPr lang="en-US" sz="1200" dirty="0" smtClean="0">
                <a:latin typeface="Courier"/>
                <a:cs typeface="Courier"/>
              </a:rPr>
              <a:t>Origin AS: AS 2118 </a:t>
            </a:r>
            <a:r>
              <a:rPr lang="en-US" sz="1200" dirty="0"/>
              <a:t>RELCOM-AS OOO "NPO </a:t>
            </a:r>
            <a:r>
              <a:rPr lang="en-US" sz="1200" dirty="0" err="1"/>
              <a:t>Relcom</a:t>
            </a:r>
            <a:r>
              <a:rPr lang="en-US" sz="1200" dirty="0"/>
              <a:t>"</a:t>
            </a:r>
            <a:endParaRPr lang="en-US" sz="1200" dirty="0" smtClean="0">
              <a:latin typeface="Courier"/>
              <a:cs typeface="Courier"/>
            </a:endParaRPr>
          </a:p>
          <a:p>
            <a:endParaRPr lang="en-US" sz="12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888538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doing this the most?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95735" cy="7640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www.cidr-report.org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2438322"/>
            <a:ext cx="86868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--- 23Dec11 ---						</a:t>
            </a:r>
          </a:p>
          <a:p>
            <a:r>
              <a:rPr lang="en-US" sz="1400" b="1" dirty="0" err="1"/>
              <a:t>ASnum</a:t>
            </a:r>
            <a:r>
              <a:rPr lang="en-US" sz="1400" b="1" dirty="0"/>
              <a:t>  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NetsNow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NetsAggr</a:t>
            </a:r>
            <a:r>
              <a:rPr lang="en-US" sz="1400" b="1" dirty="0"/>
              <a:t>	  </a:t>
            </a:r>
            <a:r>
              <a:rPr lang="en-US" sz="1400" b="1" dirty="0" smtClean="0"/>
              <a:t>  </a:t>
            </a:r>
            <a:r>
              <a:rPr lang="en-US" sz="1400" b="1" dirty="0" err="1" smtClean="0"/>
              <a:t>NetGain</a:t>
            </a:r>
            <a:r>
              <a:rPr lang="en-US" sz="1400" b="1" dirty="0"/>
              <a:t>	  % Gain  	Description	</a:t>
            </a:r>
          </a:p>
          <a:p>
            <a:r>
              <a:rPr lang="en-US" sz="1400" dirty="0"/>
              <a:t> 	 	 	 	 	 	</a:t>
            </a:r>
          </a:p>
          <a:p>
            <a:r>
              <a:rPr lang="da-DK" sz="1400" dirty="0" err="1"/>
              <a:t>Table</a:t>
            </a:r>
            <a:r>
              <a:rPr lang="da-DK" sz="1400" dirty="0"/>
              <a:t>  </a:t>
            </a:r>
            <a:r>
              <a:rPr lang="da-DK" sz="1400" dirty="0" smtClean="0"/>
              <a:t>        388637</a:t>
            </a:r>
            <a:r>
              <a:rPr lang="da-DK" sz="1400" dirty="0"/>
              <a:t>	  </a:t>
            </a:r>
            <a:r>
              <a:rPr lang="da-DK" sz="1400" dirty="0" smtClean="0"/>
              <a:t>   227303</a:t>
            </a:r>
            <a:r>
              <a:rPr lang="da-DK" sz="1400" dirty="0"/>
              <a:t>	  </a:t>
            </a:r>
            <a:r>
              <a:rPr lang="da-DK" sz="1400" dirty="0" smtClean="0"/>
              <a:t>     161334</a:t>
            </a:r>
            <a:r>
              <a:rPr lang="da-DK" sz="1400" dirty="0"/>
              <a:t>	  41.5%  	All </a:t>
            </a:r>
            <a:r>
              <a:rPr lang="da-DK" sz="1400" dirty="0" err="1"/>
              <a:t>ASes</a:t>
            </a:r>
            <a:r>
              <a:rPr lang="da-DK" sz="1400" dirty="0"/>
              <a:t>	</a:t>
            </a:r>
          </a:p>
          <a:p>
            <a:r>
              <a:rPr lang="da-DK" sz="1400" dirty="0"/>
              <a:t> 	 	 	 	 	 	</a:t>
            </a:r>
          </a:p>
          <a:p>
            <a:r>
              <a:rPr lang="en-US" sz="1400" dirty="0"/>
              <a:t>AS6389  	3473	  </a:t>
            </a:r>
            <a:r>
              <a:rPr lang="en-US" sz="1400" dirty="0" smtClean="0"/>
              <a:t>	223</a:t>
            </a:r>
            <a:r>
              <a:rPr lang="en-US" sz="1400" dirty="0"/>
              <a:t>	 </a:t>
            </a:r>
            <a:r>
              <a:rPr lang="en-US" sz="1400" dirty="0" smtClean="0"/>
              <a:t>	</a:t>
            </a:r>
            <a:r>
              <a:rPr lang="en-US" sz="1400" b="1" dirty="0" smtClean="0">
                <a:solidFill>
                  <a:srgbClr val="FF6600"/>
                </a:solidFill>
              </a:rPr>
              <a:t>3250</a:t>
            </a:r>
            <a:r>
              <a:rPr lang="en-US" sz="1400" dirty="0"/>
              <a:t>	  93.6%  	BELLSOUTH-NET-BLK - BellSouth.net Inc.	</a:t>
            </a:r>
          </a:p>
          <a:p>
            <a:r>
              <a:rPr lang="en-US" sz="1400" dirty="0"/>
              <a:t>AS18566  	2093	  </a:t>
            </a:r>
            <a:r>
              <a:rPr lang="en-US" sz="1400" dirty="0" smtClean="0"/>
              <a:t>	412</a:t>
            </a:r>
            <a:r>
              <a:rPr lang="en-US" sz="1400" dirty="0"/>
              <a:t>	  </a:t>
            </a:r>
            <a:r>
              <a:rPr lang="en-US" sz="1400" dirty="0" smtClean="0"/>
              <a:t>	</a:t>
            </a:r>
            <a:r>
              <a:rPr lang="en-US" sz="1400" b="1" dirty="0" smtClean="0">
                <a:solidFill>
                  <a:srgbClr val="FF6600"/>
                </a:solidFill>
              </a:rPr>
              <a:t>1681</a:t>
            </a:r>
            <a:r>
              <a:rPr lang="en-US" sz="1400" dirty="0"/>
              <a:t>	  80.3%  	COVAD - Covad Communications Co.	</a:t>
            </a:r>
          </a:p>
          <a:p>
            <a:r>
              <a:rPr lang="ro-RO" sz="1400" dirty="0"/>
              <a:t>AS4766  	2492	  </a:t>
            </a:r>
            <a:r>
              <a:rPr lang="ro-RO" sz="1400" dirty="0" smtClean="0"/>
              <a:t>	990</a:t>
            </a:r>
            <a:r>
              <a:rPr lang="ro-RO" sz="1400" dirty="0"/>
              <a:t>	  </a:t>
            </a:r>
            <a:r>
              <a:rPr lang="ro-RO" sz="1400" dirty="0" smtClean="0"/>
              <a:t>	</a:t>
            </a:r>
            <a:r>
              <a:rPr lang="ro-RO" sz="1400" b="1" dirty="0" smtClean="0">
                <a:solidFill>
                  <a:srgbClr val="FF6600"/>
                </a:solidFill>
              </a:rPr>
              <a:t>1502</a:t>
            </a:r>
            <a:r>
              <a:rPr lang="ro-RO" sz="1400" dirty="0"/>
              <a:t>	  60.3%  	KIXS-AS-KR Korea Telecom	</a:t>
            </a:r>
          </a:p>
          <a:p>
            <a:r>
              <a:rPr lang="en-US" sz="1400" dirty="0"/>
              <a:t>AS7029  	2951	  </a:t>
            </a:r>
            <a:r>
              <a:rPr lang="en-US" sz="1400" dirty="0" smtClean="0"/>
              <a:t>	1521</a:t>
            </a:r>
            <a:r>
              <a:rPr lang="en-US" sz="1400" dirty="0"/>
              <a:t>	  </a:t>
            </a:r>
            <a:r>
              <a:rPr lang="en-US" sz="1400" dirty="0" smtClean="0"/>
              <a:t>	</a:t>
            </a:r>
            <a:r>
              <a:rPr lang="en-US" sz="1400" b="1" dirty="0" smtClean="0">
                <a:solidFill>
                  <a:srgbClr val="FF6600"/>
                </a:solidFill>
              </a:rPr>
              <a:t>1430</a:t>
            </a:r>
            <a:r>
              <a:rPr lang="en-US" sz="1400" dirty="0"/>
              <a:t>	  48.5%  	WINDSTREAM - Windstream Communications Inc	</a:t>
            </a:r>
          </a:p>
          <a:p>
            <a:r>
              <a:rPr lang="fr-FR" sz="1400" dirty="0"/>
              <a:t>AS22773  	1515	  </a:t>
            </a:r>
            <a:r>
              <a:rPr lang="fr-FR" sz="1400" dirty="0" smtClean="0"/>
              <a:t>	116</a:t>
            </a:r>
            <a:r>
              <a:rPr lang="fr-FR" sz="1400" dirty="0"/>
              <a:t>	  </a:t>
            </a:r>
            <a:r>
              <a:rPr lang="fr-FR" sz="1400" dirty="0" smtClean="0"/>
              <a:t>	</a:t>
            </a:r>
            <a:r>
              <a:rPr lang="fr-FR" sz="1400" b="1" dirty="0" smtClean="0">
                <a:solidFill>
                  <a:srgbClr val="FF6600"/>
                </a:solidFill>
              </a:rPr>
              <a:t>1399</a:t>
            </a:r>
            <a:r>
              <a:rPr lang="fr-FR" sz="1400" dirty="0"/>
              <a:t>	  92.3%  	</a:t>
            </a:r>
            <a:r>
              <a:rPr lang="fr-FR" sz="1400" dirty="0" smtClean="0"/>
              <a:t>Cox </a:t>
            </a:r>
            <a:r>
              <a:rPr lang="fr-FR" sz="1400" dirty="0"/>
              <a:t>Communications Inc.	</a:t>
            </a:r>
          </a:p>
          <a:p>
            <a:r>
              <a:rPr lang="fr-FR" sz="1400" dirty="0"/>
              <a:t>AS4755  	1512	  </a:t>
            </a:r>
            <a:r>
              <a:rPr lang="fr-FR" sz="1400" dirty="0" smtClean="0"/>
              <a:t>	201</a:t>
            </a:r>
            <a:r>
              <a:rPr lang="fr-FR" sz="1400" dirty="0"/>
              <a:t>	  </a:t>
            </a:r>
            <a:r>
              <a:rPr lang="fr-FR" sz="1400" dirty="0" smtClean="0"/>
              <a:t>	</a:t>
            </a:r>
            <a:r>
              <a:rPr lang="fr-FR" sz="1400" b="1" dirty="0" smtClean="0">
                <a:solidFill>
                  <a:srgbClr val="FF6600"/>
                </a:solidFill>
              </a:rPr>
              <a:t>1311</a:t>
            </a:r>
            <a:r>
              <a:rPr lang="fr-FR" sz="1400" dirty="0"/>
              <a:t>	  86.7%  	TATACOMM-AS TATA Communications 	</a:t>
            </a:r>
          </a:p>
          <a:p>
            <a:r>
              <a:rPr lang="pl-PL" sz="1400" dirty="0"/>
              <a:t>AS4323  	1622	  </a:t>
            </a:r>
            <a:r>
              <a:rPr lang="pl-PL" sz="1400" dirty="0" smtClean="0"/>
              <a:t>	387</a:t>
            </a:r>
            <a:r>
              <a:rPr lang="pl-PL" sz="1400" dirty="0"/>
              <a:t>	  </a:t>
            </a:r>
            <a:r>
              <a:rPr lang="pl-PL" sz="1400" dirty="0" smtClean="0"/>
              <a:t>	</a:t>
            </a:r>
            <a:r>
              <a:rPr lang="pl-PL" sz="1400" b="1" dirty="0" smtClean="0">
                <a:solidFill>
                  <a:srgbClr val="FF6600"/>
                </a:solidFill>
              </a:rPr>
              <a:t>1235</a:t>
            </a:r>
            <a:r>
              <a:rPr lang="pl-PL" sz="1400" dirty="0"/>
              <a:t>	  76.1%  	TWTC - tw telecom holdings, inc.	</a:t>
            </a:r>
          </a:p>
          <a:p>
            <a:r>
              <a:rPr lang="pt-BR" sz="1400" dirty="0"/>
              <a:t>AS28573  	1557	  </a:t>
            </a:r>
            <a:r>
              <a:rPr lang="pt-BR" sz="1400" dirty="0" smtClean="0"/>
              <a:t>	397</a:t>
            </a:r>
            <a:r>
              <a:rPr lang="pt-BR" sz="1400" dirty="0"/>
              <a:t>	  </a:t>
            </a:r>
            <a:r>
              <a:rPr lang="pt-BR" sz="1400" dirty="0" smtClean="0"/>
              <a:t>	</a:t>
            </a:r>
            <a:r>
              <a:rPr lang="pt-BR" sz="1400" b="1" dirty="0" smtClean="0">
                <a:solidFill>
                  <a:srgbClr val="FF6600"/>
                </a:solidFill>
              </a:rPr>
              <a:t>1160</a:t>
            </a:r>
            <a:r>
              <a:rPr lang="pt-BR" sz="1400" dirty="0"/>
              <a:t>	  74.5%  	NET Servicos de Comunicao S.A.	</a:t>
            </a:r>
          </a:p>
          <a:p>
            <a:r>
              <a:rPr lang="de-DE" sz="1400" dirty="0"/>
              <a:t>AS10620  	1719	  </a:t>
            </a:r>
            <a:r>
              <a:rPr lang="de-DE" sz="1400" dirty="0" smtClean="0"/>
              <a:t>	641</a:t>
            </a:r>
            <a:r>
              <a:rPr lang="de-DE" sz="1400" dirty="0"/>
              <a:t>	  </a:t>
            </a:r>
            <a:r>
              <a:rPr lang="de-DE" sz="1400" dirty="0" smtClean="0"/>
              <a:t>	</a:t>
            </a:r>
            <a:r>
              <a:rPr lang="de-DE" sz="1400" b="1" dirty="0" smtClean="0">
                <a:solidFill>
                  <a:srgbClr val="FF6600"/>
                </a:solidFill>
              </a:rPr>
              <a:t>1078</a:t>
            </a:r>
            <a:r>
              <a:rPr lang="de-DE" sz="1400" dirty="0"/>
              <a:t>	  62.7%  	Telmex Colombia S.A.	</a:t>
            </a:r>
          </a:p>
          <a:p>
            <a:r>
              <a:rPr lang="en-US" sz="1400" dirty="0"/>
              <a:t>AS1785  	1863	  </a:t>
            </a:r>
            <a:r>
              <a:rPr lang="en-US" sz="1400" dirty="0" smtClean="0"/>
              <a:t>	787</a:t>
            </a:r>
            <a:r>
              <a:rPr lang="en-US" sz="1400" dirty="0"/>
              <a:t>	  </a:t>
            </a:r>
            <a:r>
              <a:rPr lang="en-US" sz="1400" dirty="0" smtClean="0"/>
              <a:t>	</a:t>
            </a:r>
            <a:r>
              <a:rPr lang="en-US" sz="1400" b="1" dirty="0" smtClean="0">
                <a:solidFill>
                  <a:srgbClr val="FF6600"/>
                </a:solidFill>
              </a:rPr>
              <a:t>1076</a:t>
            </a:r>
            <a:r>
              <a:rPr lang="en-US" sz="1400" dirty="0"/>
              <a:t>	  57.8%  	AS-PAETEC-NET - PaeTec Communications, Inc.	</a:t>
            </a:r>
            <a:endParaRPr lang="en-US" sz="1400" dirty="0">
              <a:hlinkClick r:id="rId3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07010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Routing 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60" b="-1829"/>
          <a:stretch/>
        </p:blipFill>
        <p:spPr>
          <a:xfrm>
            <a:off x="756646" y="1261560"/>
            <a:ext cx="7754497" cy="5596439"/>
          </a:xfrm>
        </p:spPr>
      </p:pic>
    </p:spTree>
    <p:extLst>
      <p:ext uri="{BB962C8B-B14F-4D97-AF65-F5344CB8AC3E}">
        <p14:creationId xmlns:p14="http://schemas.microsoft.com/office/powerpoint/2010/main" val="4260225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specifics in the Routing Table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675" b="-1830"/>
          <a:stretch/>
        </p:blipFill>
        <p:spPr>
          <a:xfrm>
            <a:off x="821021" y="1417638"/>
            <a:ext cx="7486081" cy="5440362"/>
          </a:xfrm>
        </p:spPr>
      </p:pic>
      <p:sp>
        <p:nvSpPr>
          <p:cNvPr id="7" name="TextBox 6"/>
          <p:cNvSpPr txBox="1"/>
          <p:nvPr/>
        </p:nvSpPr>
        <p:spPr>
          <a:xfrm>
            <a:off x="2986891" y="2665385"/>
            <a:ext cx="489103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Since 2001 more specifics account for ~50% of the</a:t>
            </a:r>
          </a:p>
          <a:p>
            <a:r>
              <a:rPr lang="en-US" dirty="0" smtClean="0"/>
              <a:t>Routing Table. This has been a relatively constant</a:t>
            </a:r>
          </a:p>
          <a:p>
            <a:r>
              <a:rPr lang="en-US" dirty="0" smtClean="0"/>
              <a:t>Proportion.</a:t>
            </a:r>
          </a:p>
        </p:txBody>
      </p:sp>
    </p:spTree>
    <p:extLst>
      <p:ext uri="{BB962C8B-B14F-4D97-AF65-F5344CB8AC3E}">
        <p14:creationId xmlns:p14="http://schemas.microsoft.com/office/powerpoint/2010/main" val="12241108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87" b="-2398"/>
          <a:stretch/>
        </p:blipFill>
        <p:spPr>
          <a:xfrm>
            <a:off x="457200" y="1150994"/>
            <a:ext cx="8229600" cy="56888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everyone see this?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3855" y="1576397"/>
            <a:ext cx="67633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% of entries that are more specific -- as seen by peers of Route 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947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65" b="-1200"/>
          <a:stretch/>
        </p:blipFill>
        <p:spPr>
          <a:xfrm>
            <a:off x="457200" y="1296526"/>
            <a:ext cx="8229600" cy="56491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address </a:t>
            </a:r>
            <a:r>
              <a:rPr lang="en-US" dirty="0"/>
              <a:t>s</a:t>
            </a:r>
            <a:r>
              <a:rPr lang="en-US" dirty="0" smtClean="0"/>
              <a:t>pace is</a:t>
            </a:r>
            <a:br>
              <a:rPr lang="en-US" dirty="0" smtClean="0"/>
            </a:br>
            <a:r>
              <a:rPr lang="en-US" dirty="0" smtClean="0"/>
              <a:t>announced by more specifics?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8663" y="1761617"/>
            <a:ext cx="49296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% of address space announced by more specifics – </a:t>
            </a:r>
          </a:p>
          <a:p>
            <a:pPr algn="ctr"/>
            <a:r>
              <a:rPr lang="en-US" dirty="0" smtClean="0"/>
              <a:t>as seen by peers of Route 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728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everyone announce more specifics?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070" b="-1829"/>
          <a:stretch/>
        </p:blipFill>
        <p:spPr>
          <a:xfrm>
            <a:off x="798914" y="1417638"/>
            <a:ext cx="7530166" cy="5440362"/>
          </a:xfrm>
        </p:spPr>
      </p:pic>
    </p:spTree>
    <p:extLst>
      <p:ext uri="{BB962C8B-B14F-4D97-AF65-F5344CB8AC3E}">
        <p14:creationId xmlns:p14="http://schemas.microsoft.com/office/powerpoint/2010/main" val="29540816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Everyone?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3% of the </a:t>
            </a:r>
            <a:r>
              <a:rPr lang="en-US" dirty="0" err="1" smtClean="0"/>
              <a:t>ASes</a:t>
            </a:r>
            <a:r>
              <a:rPr lang="en-US" dirty="0" smtClean="0"/>
              <a:t> (1,186 </a:t>
            </a:r>
            <a:r>
              <a:rPr lang="en-US" dirty="0" err="1" smtClean="0"/>
              <a:t>ASes</a:t>
            </a:r>
            <a:r>
              <a:rPr lang="en-US" dirty="0" smtClean="0"/>
              <a:t>) announce  70% of the more specifics (136,023 announcements)</a:t>
            </a:r>
          </a:p>
          <a:p>
            <a:r>
              <a:rPr lang="en-US" dirty="0" smtClean="0"/>
              <a:t>55% of the </a:t>
            </a:r>
            <a:r>
              <a:rPr lang="en-US" dirty="0" err="1" smtClean="0"/>
              <a:t>ASes</a:t>
            </a:r>
            <a:r>
              <a:rPr lang="en-US" dirty="0" smtClean="0"/>
              <a:t> announce no more specifics</a:t>
            </a:r>
          </a:p>
          <a:p>
            <a:r>
              <a:rPr lang="en-US" dirty="0" smtClean="0"/>
              <a:t>The top 10 </a:t>
            </a:r>
            <a:r>
              <a:rPr lang="en-US" dirty="0" err="1" smtClean="0"/>
              <a:t>ASes</a:t>
            </a:r>
            <a:r>
              <a:rPr lang="en-US" dirty="0" smtClean="0"/>
              <a:t> announce 19,163 more specifics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6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 of BGP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81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 10 of More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   AS	Aggregates	More Specifics</a:t>
            </a:r>
          </a:p>
          <a:p>
            <a:pPr marL="0" indent="0">
              <a:buNone/>
            </a:pPr>
            <a:r>
              <a:rPr lang="en-US" dirty="0" smtClean="0"/>
              <a:t>  6389		    315 		</a:t>
            </a:r>
            <a:r>
              <a:rPr lang="en-US" dirty="0"/>
              <a:t>	3155	</a:t>
            </a:r>
            <a:r>
              <a:rPr lang="en-US" sz="2100" dirty="0"/>
              <a:t>BELLSOUTH-NET-BLK - </a:t>
            </a:r>
            <a:r>
              <a:rPr lang="en-US" sz="2100" dirty="0" err="1"/>
              <a:t>BellSouth.net</a:t>
            </a:r>
            <a:r>
              <a:rPr lang="en-US" sz="2100" dirty="0"/>
              <a:t> Inc.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7029		    188 		</a:t>
            </a:r>
            <a:r>
              <a:rPr lang="en-US" dirty="0"/>
              <a:t>	2770	</a:t>
            </a:r>
            <a:r>
              <a:rPr lang="en-US" sz="2100" dirty="0"/>
              <a:t>WINDSTREAM - </a:t>
            </a:r>
            <a:r>
              <a:rPr lang="en-US" sz="2100" dirty="0" err="1"/>
              <a:t>Windstream</a:t>
            </a:r>
            <a:r>
              <a:rPr lang="en-US" sz="2100" dirty="0"/>
              <a:t> </a:t>
            </a:r>
            <a:r>
              <a:rPr lang="en-US" sz="2100" dirty="0" smtClean="0"/>
              <a:t>Communications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18566		      25 		</a:t>
            </a:r>
            <a:r>
              <a:rPr lang="en-US" dirty="0"/>
              <a:t>	2068	</a:t>
            </a:r>
            <a:r>
              <a:rPr lang="en-US" sz="2100" dirty="0"/>
              <a:t>COVAD - </a:t>
            </a:r>
            <a:r>
              <a:rPr lang="en-US" sz="2100" dirty="0" err="1"/>
              <a:t>Covad</a:t>
            </a:r>
            <a:r>
              <a:rPr lang="en-US" sz="2100" dirty="0"/>
              <a:t> Communications Co.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4766		    440 		</a:t>
            </a:r>
            <a:r>
              <a:rPr lang="en-US" dirty="0"/>
              <a:t>	2043	</a:t>
            </a:r>
            <a:r>
              <a:rPr lang="en-US" sz="2100" dirty="0" smtClean="0"/>
              <a:t>KIX-AS-KR - Korea </a:t>
            </a:r>
            <a:r>
              <a:rPr lang="en-US" sz="2100" dirty="0"/>
              <a:t>Telecom</a:t>
            </a:r>
          </a:p>
          <a:p>
            <a:pPr marL="0" indent="0">
              <a:buNone/>
            </a:pPr>
            <a:r>
              <a:rPr lang="en-US" dirty="0" smtClean="0"/>
              <a:t>  1785		    132 		</a:t>
            </a:r>
            <a:r>
              <a:rPr lang="en-US" dirty="0"/>
              <a:t>	1731	</a:t>
            </a:r>
            <a:r>
              <a:rPr lang="en-US" sz="2100" dirty="0"/>
              <a:t>AS-PAETEC-NET - </a:t>
            </a:r>
            <a:r>
              <a:rPr lang="en-US" sz="2100" dirty="0" err="1"/>
              <a:t>PaeTec</a:t>
            </a:r>
            <a:r>
              <a:rPr lang="en-US" sz="2100" dirty="0"/>
              <a:t> Communications</a:t>
            </a:r>
          </a:p>
          <a:p>
            <a:pPr marL="0" indent="0">
              <a:buNone/>
            </a:pPr>
            <a:r>
              <a:rPr lang="en-US" dirty="0" smtClean="0"/>
              <a:t>17974		      44 		</a:t>
            </a:r>
            <a:r>
              <a:rPr lang="en-US" dirty="0"/>
              <a:t>	1672	</a:t>
            </a:r>
            <a:r>
              <a:rPr lang="en-US" sz="2100" dirty="0"/>
              <a:t>TELKOMNET-AS2-AP PT Telekomunikasi Indonesia</a:t>
            </a:r>
          </a:p>
          <a:p>
            <a:pPr marL="0" indent="0">
              <a:buNone/>
            </a:pPr>
            <a:r>
              <a:rPr lang="en-US" dirty="0" smtClean="0"/>
              <a:t>  7545		      78 		</a:t>
            </a:r>
            <a:r>
              <a:rPr lang="en-US" dirty="0"/>
              <a:t>	1551	</a:t>
            </a:r>
            <a:r>
              <a:rPr lang="en-US" sz="2100" dirty="0"/>
              <a:t>TPG-INTERNET-AP TPG Internet Pty Ltd</a:t>
            </a:r>
          </a:p>
          <a:p>
            <a:pPr marL="0" indent="0">
              <a:buNone/>
            </a:pPr>
            <a:r>
              <a:rPr lang="en-US" dirty="0" smtClean="0"/>
              <a:t>22773		    118 		</a:t>
            </a:r>
            <a:r>
              <a:rPr lang="en-US" dirty="0"/>
              <a:t>	1397	</a:t>
            </a:r>
            <a:r>
              <a:rPr lang="en-US" sz="2100" dirty="0"/>
              <a:t>ASN-CXA-ALL-CCI-22773-RDC - Cox Communications</a:t>
            </a:r>
          </a:p>
          <a:p>
            <a:pPr marL="0" indent="0">
              <a:buNone/>
            </a:pPr>
            <a:r>
              <a:rPr lang="en-US" dirty="0" smtClean="0"/>
              <a:t>  7552	   	       31 		</a:t>
            </a:r>
            <a:r>
              <a:rPr lang="en-US" dirty="0"/>
              <a:t>	1389	</a:t>
            </a:r>
            <a:r>
              <a:rPr lang="en-US" sz="2100" dirty="0"/>
              <a:t>VIETEL-AS-AP </a:t>
            </a:r>
            <a:r>
              <a:rPr lang="en-US" sz="2100" dirty="0" err="1"/>
              <a:t>Vietel</a:t>
            </a:r>
            <a:r>
              <a:rPr lang="en-US" sz="2100" dirty="0"/>
              <a:t> Corporation</a:t>
            </a:r>
          </a:p>
          <a:p>
            <a:pPr marL="0" indent="0">
              <a:buNone/>
            </a:pPr>
            <a:r>
              <a:rPr lang="en-US" dirty="0" smtClean="0"/>
              <a:t>  4755		     127 		</a:t>
            </a:r>
            <a:r>
              <a:rPr lang="en-US" dirty="0"/>
              <a:t>	1387	</a:t>
            </a:r>
            <a:r>
              <a:rPr lang="en-US" sz="2100" dirty="0"/>
              <a:t>TATACOMM-AS TATA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2904727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</a:t>
            </a:r>
            <a:r>
              <a:rPr lang="en-US" dirty="0"/>
              <a:t>G</a:t>
            </a:r>
            <a:r>
              <a:rPr lang="en-US" dirty="0" smtClean="0"/>
              <a:t>etting Any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daily top 10 </a:t>
            </a:r>
            <a:r>
              <a:rPr lang="en-US" dirty="0" err="1" smtClean="0"/>
              <a:t>Ases</a:t>
            </a:r>
            <a:r>
              <a:rPr lang="en-US" dirty="0" smtClean="0"/>
              <a:t> over the past 3 years and track the number of more specifics advertised by these </a:t>
            </a:r>
            <a:r>
              <a:rPr lang="en-US" dirty="0" err="1" smtClean="0"/>
              <a:t>Ases</a:t>
            </a:r>
            <a:r>
              <a:rPr lang="en-US" dirty="0" smtClean="0"/>
              <a:t> over the entire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073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86" b="-1829"/>
          <a:stretch/>
        </p:blipFill>
        <p:spPr>
          <a:xfrm>
            <a:off x="457200" y="940244"/>
            <a:ext cx="8229600" cy="59177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 ... and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868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Getting Any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Some </a:t>
            </a:r>
            <a:r>
              <a:rPr lang="en-US" dirty="0" err="1" smtClean="0"/>
              <a:t>ASes</a:t>
            </a:r>
            <a:r>
              <a:rPr lang="en-US" dirty="0" smtClean="0"/>
              <a:t> are effectively reducing the number of more specifics that are advertised into the global routing system</a:t>
            </a:r>
            <a:endParaRPr lang="en-US" dirty="0"/>
          </a:p>
          <a:p>
            <a:r>
              <a:rPr lang="en-US" dirty="0" smtClean="0"/>
              <a:t>Some </a:t>
            </a:r>
            <a:r>
              <a:rPr lang="en-US" dirty="0" err="1" smtClean="0"/>
              <a:t>ASes</a:t>
            </a:r>
            <a:r>
              <a:rPr lang="en-US" dirty="0" smtClean="0"/>
              <a:t> are increasing the number of more specifics </a:t>
            </a:r>
          </a:p>
          <a:p>
            <a:r>
              <a:rPr lang="en-US" dirty="0" smtClean="0"/>
              <a:t>And some are consistently advertising a significant number of more specifics</a:t>
            </a:r>
          </a:p>
          <a:p>
            <a:r>
              <a:rPr lang="en-US" dirty="0" smtClean="0"/>
              <a:t>There is no net change in the overall distribution and characteristics of more specifics in the routing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829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reasons why we see more specifics in the routing system include:</a:t>
            </a:r>
          </a:p>
          <a:p>
            <a:pPr lvl="1"/>
            <a:r>
              <a:rPr lang="en-US" dirty="0" smtClean="0"/>
              <a:t>Different origination (“hole punching” in an aggregate)</a:t>
            </a:r>
          </a:p>
          <a:p>
            <a:pPr lvl="1"/>
            <a:r>
              <a:rPr lang="en-US" dirty="0" smtClean="0"/>
              <a:t>Traffic engineering of incoming traffic flows across multiple inter-AS paths</a:t>
            </a:r>
          </a:p>
          <a:p>
            <a:pPr lvl="1"/>
            <a:r>
              <a:rPr lang="en-US" dirty="0" smtClean="0"/>
              <a:t>“protection” against route hijacking by advertising more specifics</a:t>
            </a:r>
          </a:p>
          <a:p>
            <a:pPr lvl="1"/>
            <a:r>
              <a:rPr lang="en-US" dirty="0" smtClean="0"/>
              <a:t>Poor routing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778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86643"/>
            <a:ext cx="7967794" cy="5594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More Specifics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787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More Specifics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94" y="1302584"/>
            <a:ext cx="7596299" cy="533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638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Update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more specifics experience a higher update rate than aggregate advertisements?</a:t>
            </a:r>
          </a:p>
          <a:p>
            <a:r>
              <a:rPr lang="en-US" dirty="0" smtClean="0"/>
              <a:t>Lets examine the past 3 years of updates and examine the average daily update per advertised prefix count for aggregates and more specifics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466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Update Rates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85" y="1417638"/>
            <a:ext cx="6987802" cy="490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166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Instability Rates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98" y="1205516"/>
            <a:ext cx="7734547" cy="543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8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Big Picture of the </a:t>
            </a:r>
            <a:r>
              <a:rPr lang="en-US" dirty="0" smtClean="0"/>
              <a:t>v4 </a:t>
            </a:r>
            <a:r>
              <a:rPr lang="en-US" baseline="0" dirty="0" smtClean="0"/>
              <a:t>Routing Table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059" b="-1335"/>
          <a:stretch/>
        </p:blipFill>
        <p:spPr>
          <a:xfrm>
            <a:off x="457200" y="1283368"/>
            <a:ext cx="8229600" cy="5173579"/>
          </a:xfrm>
        </p:spPr>
      </p:pic>
    </p:spTree>
    <p:extLst>
      <p:ext uri="{BB962C8B-B14F-4D97-AF65-F5344CB8AC3E}">
        <p14:creationId xmlns:p14="http://schemas.microsoft.com/office/powerpoint/2010/main" val="32580675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Update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more specifics experience a higher update rate than aggregate advertisements?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No!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46688" y="4521988"/>
            <a:ext cx="6084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result is surprising – it was anticipated that more specifics would show a higher level of dynamic instability, particularly</a:t>
            </a:r>
          </a:p>
          <a:p>
            <a:r>
              <a:rPr lang="en-US" dirty="0"/>
              <a:t>r</a:t>
            </a:r>
            <a:r>
              <a:rPr lang="en-US" dirty="0" smtClean="0"/>
              <a:t>elating to TE more specifics. However nothing is visible in the</a:t>
            </a:r>
          </a:p>
          <a:p>
            <a:r>
              <a:rPr lang="en-US" dirty="0"/>
              <a:t>d</a:t>
            </a:r>
            <a:r>
              <a:rPr lang="en-US" dirty="0" smtClean="0"/>
              <a:t>ata that supports this – advertised “root” prefixes are equally likely to be unstable as advertised more specific prefixes.</a:t>
            </a:r>
          </a:p>
        </p:txBody>
      </p:sp>
    </p:spTree>
    <p:extLst>
      <p:ext uri="{BB962C8B-B14F-4D97-AF65-F5344CB8AC3E}">
        <p14:creationId xmlns:p14="http://schemas.microsoft.com/office/powerpoint/2010/main" val="7970813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Problem?</a:t>
            </a:r>
            <a:r>
              <a:rPr lang="en-US" baseline="0" dirty="0" smtClean="0"/>
              <a:t> Not a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Its evident that the global BGP routing environment suffers from a certain amount of neglect and inattention</a:t>
            </a:r>
          </a:p>
          <a:p>
            <a:r>
              <a:rPr lang="en-US" sz="2800" i="1" dirty="0" smtClean="0"/>
              <a:t>Could</a:t>
            </a:r>
            <a:r>
              <a:rPr lang="en-US" sz="2800" dirty="0" smtClean="0"/>
              <a:t> we do better?</a:t>
            </a:r>
          </a:p>
          <a:p>
            <a:pPr marL="457200" lvl="1" indent="0">
              <a:buNone/>
            </a:pPr>
            <a:r>
              <a:rPr lang="en-US" sz="2400" dirty="0" smtClean="0"/>
              <a:t>Yes</a:t>
            </a:r>
            <a:r>
              <a:rPr lang="en-US" sz="2400" dirty="0" smtClean="0"/>
              <a:t>!</a:t>
            </a:r>
          </a:p>
          <a:p>
            <a:r>
              <a:rPr lang="en-US" sz="2800" i="1" dirty="0" smtClean="0"/>
              <a:t>Should</a:t>
            </a:r>
            <a:r>
              <a:rPr lang="en-US" sz="2800" dirty="0" smtClean="0"/>
              <a:t> we do better?</a:t>
            </a:r>
          </a:p>
          <a:p>
            <a:pPr marL="457200" lvl="1" indent="0">
              <a:buNone/>
            </a:pPr>
            <a:r>
              <a:rPr lang="en-US" sz="2400" dirty="0" smtClean="0"/>
              <a:t>It </a:t>
            </a:r>
            <a:r>
              <a:rPr lang="en-US" sz="2400" dirty="0" smtClean="0"/>
              <a:t>can be difficult to justify the effort and the cost: the current growth rates of the routing table lie within relatively modest parameters of growth and still sit within the broad parameters of constant unit cost of routing technology</a:t>
            </a:r>
          </a:p>
          <a:p>
            <a:pPr marL="457200" lvl="1" indent="0">
              <a:buNone/>
            </a:pPr>
            <a:r>
              <a:rPr lang="en-US" sz="2400" dirty="0" smtClean="0"/>
              <a:t>On the other hand, we need to recognize that we could do a lot better in terms of eliminating routing noise, and achieve this with with a relatively modest amount of effort</a:t>
            </a:r>
          </a:p>
        </p:txBody>
      </p:sp>
    </p:spTree>
    <p:extLst>
      <p:ext uri="{BB962C8B-B14F-4D97-AF65-F5344CB8AC3E}">
        <p14:creationId xmlns:p14="http://schemas.microsoft.com/office/powerpoint/2010/main" val="42315928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699" y="1600200"/>
            <a:ext cx="614779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								   			      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7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4"/>
          <p:cNvPicPr>
            <a:picLocks noChangeAspect="1"/>
          </p:cNvPicPr>
          <p:nvPr/>
        </p:nvPicPr>
        <p:blipFill rotWithShape="1">
          <a:blip r:embed="rId2"/>
          <a:srcRect t="-1059" b="-1335"/>
          <a:stretch/>
        </p:blipFill>
        <p:spPr>
          <a:xfrm>
            <a:off x="457200" y="1283368"/>
            <a:ext cx="8229600" cy="5173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Big Picture of the </a:t>
            </a:r>
            <a:r>
              <a:rPr lang="en-US" dirty="0" smtClean="0"/>
              <a:t>v4 </a:t>
            </a:r>
            <a:r>
              <a:rPr lang="en-US" baseline="0" dirty="0" smtClean="0"/>
              <a:t>Routing Table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3574" y="4993220"/>
            <a:ext cx="198004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Introduction of</a:t>
            </a:r>
          </a:p>
          <a:p>
            <a:r>
              <a:rPr lang="en-US" dirty="0" smtClean="0"/>
              <a:t>CIDR – March 1994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07966" y="4101835"/>
            <a:ext cx="2537624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Great Internet Boom </a:t>
            </a:r>
          </a:p>
          <a:p>
            <a:r>
              <a:rPr lang="en-US" dirty="0" smtClean="0"/>
              <a:t>and Bust of 2000/2001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8726" y="3476433"/>
            <a:ext cx="258275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Broadband to the Masses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62495" y="2563908"/>
            <a:ext cx="253762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GFC hits the Internet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9421" y="1442140"/>
            <a:ext cx="201656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Address Exhaustion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91152" y="5639551"/>
            <a:ext cx="211652" cy="141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62495" y="4748166"/>
            <a:ext cx="264225" cy="120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26238" y="3845765"/>
            <a:ext cx="8552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81484" y="2933240"/>
            <a:ext cx="626313" cy="136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791416" y="1811472"/>
            <a:ext cx="6349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25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Routing Table</a:t>
            </a:r>
            <a:r>
              <a:rPr lang="en-US" baseline="0" dirty="0" smtClean="0"/>
              <a:t> in 2010-2011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look at the recent past in a little more detail...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8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613" b="436"/>
          <a:stretch/>
        </p:blipFill>
        <p:spPr>
          <a:xfrm>
            <a:off x="1045276" y="1254662"/>
            <a:ext cx="7792520" cy="5116456"/>
          </a:xfrm>
        </p:spPr>
      </p:pic>
      <p:sp>
        <p:nvSpPr>
          <p:cNvPr id="8" name="Rectangle 7"/>
          <p:cNvSpPr/>
          <p:nvPr/>
        </p:nvSpPr>
        <p:spPr>
          <a:xfrm>
            <a:off x="457200" y="1254662"/>
            <a:ext cx="1260324" cy="5022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4381" y="5947624"/>
            <a:ext cx="723521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BGP Prefix Count 2010 - 2011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15143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6505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6361" y="5272172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320,000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6361" y="3791475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350,000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6361" y="2357328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380,000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5824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07186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</a:t>
            </a:r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37867" y="5947624"/>
            <a:ext cx="652643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</a:t>
            </a:r>
          </a:p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7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8984</TotalTime>
  <Words>1948</Words>
  <Application>Microsoft Macintosh PowerPoint</Application>
  <PresentationFormat>On-screen Show (4:3)</PresentationFormat>
  <Paragraphs>472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The eBGP DFZ in 2011</vt:lpstr>
      <vt:lpstr>PowerPoint Presentation</vt:lpstr>
      <vt:lpstr>PowerPoint Presentation</vt:lpstr>
      <vt:lpstr>Agenda</vt:lpstr>
      <vt:lpstr>The Big Picture of BGP Growth</vt:lpstr>
      <vt:lpstr>The Big Picture of the v4 Routing Table</vt:lpstr>
      <vt:lpstr>The Big Picture of the v4 Routing Table</vt:lpstr>
      <vt:lpstr>The Routing Table in 2010-2011</vt:lpstr>
      <vt:lpstr>IPv4 BGP Prefix Count 2010 - 2011</vt:lpstr>
      <vt:lpstr>IPv4 BGP Prefix Count 2010 - 2011</vt:lpstr>
      <vt:lpstr>IPv4 Routed Address Span</vt:lpstr>
      <vt:lpstr>IPv4 Routed Address Span</vt:lpstr>
      <vt:lpstr>IPv4 Routed AS Count</vt:lpstr>
      <vt:lpstr>IPv4 2011 BGP Vital Statistics</vt:lpstr>
      <vt:lpstr>IPv4 in 2011</vt:lpstr>
      <vt:lpstr>IPv6 BGP Prefix Count</vt:lpstr>
      <vt:lpstr>IPv6 BGP Prefix Count</vt:lpstr>
      <vt:lpstr>IPv6 Routed Address Span</vt:lpstr>
      <vt:lpstr>IPv6 Routed Address Span</vt:lpstr>
      <vt:lpstr>IPv6 Routed AS Count</vt:lpstr>
      <vt:lpstr>IPv6 Routed AS Count</vt:lpstr>
      <vt:lpstr>IPv6 2011 BGP Vital Statistics</vt:lpstr>
      <vt:lpstr>IPv6 in 2010 - 2011</vt:lpstr>
      <vt:lpstr>BGP Size Projections</vt:lpstr>
      <vt:lpstr>IPv4 Table Size</vt:lpstr>
      <vt:lpstr>Daily Growth Rates</vt:lpstr>
      <vt:lpstr>Table Growth Model</vt:lpstr>
      <vt:lpstr>IPv4 Table Projection</vt:lpstr>
      <vt:lpstr>IPv4 BGP Table Size predictions</vt:lpstr>
      <vt:lpstr>IPv6 Table Size</vt:lpstr>
      <vt:lpstr>Daily Growth Rates</vt:lpstr>
      <vt:lpstr>IPv6 Table Projection</vt:lpstr>
      <vt:lpstr>IPv6 BGP Table Size predictions</vt:lpstr>
      <vt:lpstr>Up and to the Right</vt:lpstr>
      <vt:lpstr>Moore’s Law</vt:lpstr>
      <vt:lpstr>PowerPoint Presentation</vt:lpstr>
      <vt:lpstr>PowerPoint Presentation</vt:lpstr>
      <vt:lpstr>IPv6 Projections and Moore’s Law</vt:lpstr>
      <vt:lpstr>eBGP Table Growth</vt:lpstr>
      <vt:lpstr>BGP Table Growth</vt:lpstr>
      <vt:lpstr>CIDR and BGP</vt:lpstr>
      <vt:lpstr>An Example:</vt:lpstr>
      <vt:lpstr>Who is doing this the most?</vt:lpstr>
      <vt:lpstr>BGP Routing Table</vt:lpstr>
      <vt:lpstr>More specifics in the Routing Table</vt:lpstr>
      <vt:lpstr>Does everyone see this?</vt:lpstr>
      <vt:lpstr>How much address space is announced by more specifics?</vt:lpstr>
      <vt:lpstr>Does everyone announce more specifics?</vt:lpstr>
      <vt:lpstr>Is it Everyone?</vt:lpstr>
      <vt:lpstr>The Top 10 of More Specifics</vt:lpstr>
      <vt:lpstr>Are We Getting Any Better?</vt:lpstr>
      <vt:lpstr>Yes ... and No</vt:lpstr>
      <vt:lpstr>Are We Getting Any Better?</vt:lpstr>
      <vt:lpstr>Why?</vt:lpstr>
      <vt:lpstr>Types of More Specifics</vt:lpstr>
      <vt:lpstr>Types of More Specifics</vt:lpstr>
      <vt:lpstr>Daily Update Rates</vt:lpstr>
      <vt:lpstr>Daily Update Rates</vt:lpstr>
      <vt:lpstr>Prefix Instability Rates</vt:lpstr>
      <vt:lpstr>Daily Update Rates</vt:lpstr>
      <vt:lpstr>Problem? Not a Problem?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CIDR, BGP, and the DFZ</dc:title>
  <dc:creator>Geoff Huston</dc:creator>
  <cp:lastModifiedBy>Geoff Huston</cp:lastModifiedBy>
  <cp:revision>68</cp:revision>
  <dcterms:created xsi:type="dcterms:W3CDTF">2011-12-23T05:19:06Z</dcterms:created>
  <dcterms:modified xsi:type="dcterms:W3CDTF">2012-04-14T02:41:28Z</dcterms:modified>
</cp:coreProperties>
</file>