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3"/>
  </p:handoutMasterIdLst>
  <p:sldIdLst>
    <p:sldId id="256" r:id="rId2"/>
    <p:sldId id="257" r:id="rId3"/>
    <p:sldId id="260" r:id="rId4"/>
    <p:sldId id="261" r:id="rId5"/>
    <p:sldId id="263" r:id="rId6"/>
    <p:sldId id="320" r:id="rId7"/>
    <p:sldId id="264" r:id="rId8"/>
    <p:sldId id="268" r:id="rId9"/>
    <p:sldId id="265" r:id="rId10"/>
    <p:sldId id="311" r:id="rId11"/>
    <p:sldId id="323" r:id="rId12"/>
    <p:sldId id="312" r:id="rId13"/>
    <p:sldId id="310" r:id="rId14"/>
    <p:sldId id="313" r:id="rId15"/>
    <p:sldId id="314" r:id="rId16"/>
    <p:sldId id="272" r:id="rId17"/>
    <p:sldId id="288" r:id="rId18"/>
    <p:sldId id="297" r:id="rId19"/>
    <p:sldId id="316" r:id="rId20"/>
    <p:sldId id="269" r:id="rId21"/>
    <p:sldId id="266" r:id="rId22"/>
    <p:sldId id="267" r:id="rId23"/>
    <p:sldId id="298" r:id="rId24"/>
    <p:sldId id="295" r:id="rId25"/>
    <p:sldId id="271" r:id="rId26"/>
    <p:sldId id="321" r:id="rId27"/>
    <p:sldId id="318" r:id="rId28"/>
    <p:sldId id="319" r:id="rId29"/>
    <p:sldId id="322" r:id="rId30"/>
    <p:sldId id="30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1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42373-A757-0743-A4CE-19715D26123B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09F65-38E0-EF4E-BE05-D113F1952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51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8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7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0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8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6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6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9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22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4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A84E9-B687-4E45-B4F3-0266221EBE61}" type="datetimeFigureOut">
              <a:rPr lang="en-US" smtClean="0"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8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owderfinger Type"/>
          <a:ea typeface="+mj-ea"/>
          <a:cs typeface="Powderfinger Typ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hnbergHand"/>
          <a:ea typeface="+mn-ea"/>
          <a:cs typeface="AhnbergHand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hnbergHand"/>
          <a:ea typeface="+mn-ea"/>
          <a:cs typeface="AhnbergHand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hnbergHand"/>
          <a:ea typeface="+mn-ea"/>
          <a:cs typeface="AhnbergHand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hnbergHand"/>
          <a:ea typeface="+mn-ea"/>
          <a:cs typeface="AhnbergHand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hnbergHand"/>
          <a:ea typeface="+mn-ea"/>
          <a:cs typeface="AhnbergHand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Measuring DNSSEC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/>
              <a:t>Geoff </a:t>
            </a:r>
            <a:r>
              <a:rPr lang="en-US" sz="2400" dirty="0" smtClean="0"/>
              <a:t>Huston &amp; George </a:t>
            </a:r>
            <a:r>
              <a:rPr lang="en-US" sz="2400" dirty="0" err="1" smtClean="0"/>
              <a:t>Michaelson</a:t>
            </a:r>
            <a:r>
              <a:rPr lang="en-US" sz="2400" dirty="0" smtClean="0"/>
              <a:t> </a:t>
            </a:r>
          </a:p>
          <a:p>
            <a:pPr algn="r"/>
            <a:r>
              <a:rPr lang="en-US" sz="2400" dirty="0" err="1" smtClean="0"/>
              <a:t>APNICLabs</a:t>
            </a:r>
            <a:endParaRPr lang="en-US" sz="2400" dirty="0" smtClean="0"/>
          </a:p>
          <a:p>
            <a:pPr algn="r"/>
            <a:r>
              <a:rPr lang="en-US" sz="2400" dirty="0" smtClean="0"/>
              <a:t>October 2012</a:t>
            </a:r>
          </a:p>
        </p:txBody>
      </p:sp>
    </p:spTree>
    <p:extLst>
      <p:ext uri="{BB962C8B-B14F-4D97-AF65-F5344CB8AC3E}">
        <p14:creationId xmlns:p14="http://schemas.microsoft.com/office/powerpoint/2010/main" val="2515136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Hang on...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How can we tell the difference between a DNSSEC-capable DNS recursive resolver and a DNS forwarder?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457200" lvl="1" indent="0">
              <a:buNone/>
            </a:pPr>
            <a:endParaRPr lang="en-US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772" y="3296718"/>
            <a:ext cx="5264610" cy="32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987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Hang on...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How can we tell the difference between a DNSSEC-capable DNS recursive resolver and a DNS forwarder?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457200" lvl="1" indent="0">
              <a:buNone/>
            </a:pPr>
            <a:r>
              <a:rPr lang="en-US" dirty="0" smtClean="0">
                <a:latin typeface="+mn-lt"/>
              </a:rPr>
              <a:t>Look for a DNSKEY query within 3 seconds of the initial DNS query. If the DNSKEY query “follows” the initial query within 3 seconds it is more likely we are seeing a DNSSEC-validating DNS recursive resolver.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4365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nskey_delay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589" y="2687532"/>
            <a:ext cx="5637559" cy="39582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4744784" y="5325245"/>
            <a:ext cx="0" cy="11350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755789" y="6460284"/>
            <a:ext cx="9889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flipH="1">
            <a:off x="225527" y="764185"/>
            <a:ext cx="8293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DNSSEC-validating resolver will perform validation as part of the query resolution</a:t>
            </a:r>
          </a:p>
          <a:p>
            <a:r>
              <a:rPr lang="en-US" dirty="0"/>
              <a:t>p</a:t>
            </a:r>
            <a:r>
              <a:rPr lang="en-US" dirty="0" smtClean="0"/>
              <a:t>rocess. This implies that the resolver will submit a DNSKEY query “very soon” after</a:t>
            </a:r>
          </a:p>
          <a:p>
            <a:r>
              <a:rPr lang="en-US" dirty="0" smtClean="0"/>
              <a:t> the first  A query. </a:t>
            </a:r>
          </a:p>
          <a:p>
            <a:endParaRPr lang="en-US" dirty="0"/>
          </a:p>
          <a:p>
            <a:r>
              <a:rPr lang="en-US" dirty="0" smtClean="0"/>
              <a:t>So if we look at the time gap between the first A query and the first DNSKEY query we</a:t>
            </a:r>
          </a:p>
          <a:p>
            <a:r>
              <a:rPr lang="en-US" dirty="0"/>
              <a:t>m</a:t>
            </a:r>
            <a:r>
              <a:rPr lang="en-US" dirty="0" smtClean="0"/>
              <a:t>ight be able to distinguish between recursive resolvers and forwarders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602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+mn-lt"/>
              </a:rPr>
              <a:t>How many unique IP addresses queried for experiment domains in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45720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 </a:t>
            </a:r>
            <a:r>
              <a:rPr lang="en-US" sz="3200" b="1" dirty="0" smtClean="0">
                <a:solidFill>
                  <a:srgbClr val="984807"/>
                </a:solidFill>
                <a:latin typeface="+mn-lt"/>
                <a:cs typeface="Lucida Console"/>
              </a:rPr>
              <a:t>126,780</a:t>
            </a:r>
            <a:endParaRPr lang="en-US" b="1" dirty="0" smtClean="0">
              <a:solidFill>
                <a:srgbClr val="984807"/>
              </a:solidFill>
              <a:latin typeface="+mn-lt"/>
              <a:cs typeface="Lucida Console"/>
            </a:endParaRPr>
          </a:p>
          <a:p>
            <a:pPr marL="457200" lvl="1" indent="0">
              <a:buNone/>
            </a:pPr>
            <a:endParaRPr lang="en-US" dirty="0" smtClean="0">
              <a:latin typeface="Lucida Console"/>
              <a:cs typeface="Lucida Console"/>
            </a:endParaRPr>
          </a:p>
          <a:p>
            <a:r>
              <a:rPr lang="en-US" dirty="0" smtClean="0">
                <a:latin typeface="+mn-lt"/>
              </a:rPr>
              <a:t>How many of these DNS resolvers also (immediately) queried for the DNSKEY RR of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	 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2,277</a:t>
            </a:r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>
                <a:latin typeface="+mn-lt"/>
              </a:rPr>
              <a:t>Thats</a:t>
            </a:r>
            <a:r>
              <a:rPr lang="en-US" dirty="0" smtClean="0">
                <a:latin typeface="+mn-lt"/>
              </a:rPr>
              <a:t> 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1.7% </a:t>
            </a:r>
            <a:r>
              <a:rPr lang="en-US" sz="3200" dirty="0" smtClean="0">
                <a:solidFill>
                  <a:prstClr val="black"/>
                </a:solidFill>
                <a:latin typeface="Calibri"/>
              </a:rPr>
              <a:t>of the seen resolver set</a:t>
            </a:r>
            <a:endParaRPr lang="en-US" b="1" dirty="0">
              <a:solidFill>
                <a:srgbClr val="98480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1672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Hang on again...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+mn-lt"/>
              </a:rPr>
              <a:t>We are getting each client to fetch two URLs:</a:t>
            </a:r>
          </a:p>
          <a:p>
            <a:pPr lvl="1"/>
            <a:r>
              <a:rPr lang="en-US" dirty="0" smtClean="0">
                <a:latin typeface="+mn-lt"/>
              </a:rPr>
              <a:t>One is DNSSEC-valid</a:t>
            </a:r>
          </a:p>
          <a:p>
            <a:pPr lvl="1"/>
            <a:r>
              <a:rPr lang="en-US" dirty="0" smtClean="0">
                <a:latin typeface="+mn-lt"/>
              </a:rPr>
              <a:t>One is not</a:t>
            </a:r>
          </a:p>
          <a:p>
            <a:r>
              <a:rPr lang="en-US" dirty="0" smtClean="0">
                <a:latin typeface="+mn-lt"/>
              </a:rPr>
              <a:t>If a client fetches the DNSSEC-invalid URL _and_ if the only resolver used by the client is a supposedly DNSSEC-validating recursive resolver then we can infer that the resolver is not in fact a DNSSEC-validating recursive resolver</a:t>
            </a:r>
          </a:p>
        </p:txBody>
      </p:sp>
    </p:spTree>
    <p:extLst>
      <p:ext uri="{BB962C8B-B14F-4D97-AF65-F5344CB8AC3E}">
        <p14:creationId xmlns:p14="http://schemas.microsoft.com/office/powerpoint/2010/main" val="2463803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+mn-lt"/>
              </a:rPr>
              <a:t>How many unique IP addresses queried for experiment domains in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45720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 </a:t>
            </a:r>
            <a:r>
              <a:rPr lang="en-US" sz="3200" b="1" dirty="0" smtClean="0">
                <a:solidFill>
                  <a:srgbClr val="984807"/>
                </a:solidFill>
                <a:latin typeface="+mn-lt"/>
                <a:cs typeface="Lucida Console"/>
              </a:rPr>
              <a:t>126,780</a:t>
            </a:r>
            <a:endParaRPr lang="en-US" b="1" dirty="0" smtClean="0">
              <a:solidFill>
                <a:srgbClr val="984807"/>
              </a:solidFill>
              <a:latin typeface="+mn-lt"/>
              <a:cs typeface="Lucida Console"/>
            </a:endParaRPr>
          </a:p>
          <a:p>
            <a:pPr marL="457200" lvl="1" indent="0">
              <a:buNone/>
            </a:pPr>
            <a:endParaRPr lang="en-US" dirty="0" smtClean="0">
              <a:latin typeface="Lucida Console"/>
              <a:cs typeface="Lucida Console"/>
            </a:endParaRPr>
          </a:p>
          <a:p>
            <a:r>
              <a:rPr lang="en-US" dirty="0" smtClean="0">
                <a:latin typeface="+mn-lt"/>
              </a:rPr>
              <a:t>How many of these DNS resolvers also (immediately) queried for the DNSKEY RR of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 AND returned an error for DNSSEC-invalid queries?</a:t>
            </a:r>
          </a:p>
          <a:p>
            <a:pPr marL="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	 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2,123</a:t>
            </a:r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dirty="0" smtClean="0">
                <a:latin typeface="+mn-lt"/>
              </a:rPr>
              <a:t>That’s 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1.6% </a:t>
            </a:r>
            <a:r>
              <a:rPr lang="en-US" sz="3200" dirty="0" smtClean="0">
                <a:solidFill>
                  <a:prstClr val="black"/>
                </a:solidFill>
                <a:latin typeface="Calibri"/>
              </a:rPr>
              <a:t>of the seen DNS resolver set</a:t>
            </a:r>
            <a:endParaRPr lang="en-US" b="1" dirty="0">
              <a:solidFill>
                <a:srgbClr val="98480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383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Infrastructure Resolvers: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968"/>
              </a:spcBef>
              <a:buNone/>
            </a:pPr>
            <a:r>
              <a:rPr lang="en-US" dirty="0" smtClean="0">
                <a:latin typeface="+mn-lt"/>
              </a:rPr>
              <a:t>Filter out all resolvers that are associated with just 10 or fewer end clients</a:t>
            </a:r>
          </a:p>
          <a:p>
            <a:pPr marL="0" indent="0">
              <a:spcBef>
                <a:spcPts val="1968"/>
              </a:spcBef>
              <a:buNone/>
            </a:pPr>
            <a:r>
              <a:rPr lang="en-US" dirty="0" smtClean="0">
                <a:latin typeface="+mn-lt"/>
              </a:rPr>
              <a:t>How many “big” resolvers are left:   		 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26,825</a:t>
            </a:r>
          </a:p>
          <a:p>
            <a:pPr marL="0" indent="0">
              <a:spcBef>
                <a:spcPts val="1968"/>
              </a:spcBef>
              <a:buNone/>
            </a:pPr>
            <a:r>
              <a:rPr lang="en-US" dirty="0" smtClean="0">
                <a:latin typeface="+mn-lt"/>
              </a:rPr>
              <a:t>How many perform DNSSEC validation:       </a:t>
            </a:r>
            <a:r>
              <a:rPr lang="en-US" b="1" dirty="0">
                <a:solidFill>
                  <a:srgbClr val="984807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 819</a:t>
            </a:r>
          </a:p>
          <a:p>
            <a:pPr marL="0" indent="0">
              <a:spcBef>
                <a:spcPts val="1968"/>
              </a:spcBef>
              <a:buNone/>
            </a:pPr>
            <a:r>
              <a:rPr lang="en-US" dirty="0" smtClean="0">
                <a:latin typeface="+mn-lt"/>
              </a:rPr>
              <a:t>What’s the DNSSEC-active proportion of these resolvers:   											   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3.1%</a:t>
            </a:r>
            <a:endParaRPr lang="en-US" b="1" dirty="0">
              <a:solidFill>
                <a:srgbClr val="98480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6166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“small scale”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90627" cy="4525963"/>
          </a:xfrm>
        </p:spPr>
        <p:txBody>
          <a:bodyPr/>
          <a:lstStyle/>
          <a:p>
            <a:pPr marL="0" indent="0">
              <a:spcBef>
                <a:spcPts val="1968"/>
              </a:spcBef>
              <a:buNone/>
            </a:pPr>
            <a:r>
              <a:rPr lang="en-US" dirty="0" smtClean="0">
                <a:latin typeface="+mn-lt"/>
              </a:rPr>
              <a:t>How many “small” resolvers were seen:   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68,806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marL="0" indent="0">
              <a:spcBef>
                <a:spcPts val="1968"/>
              </a:spcBef>
              <a:buNone/>
            </a:pPr>
            <a:r>
              <a:rPr lang="en-US" dirty="0">
                <a:latin typeface="+mn-lt"/>
              </a:rPr>
              <a:t>How many perform DNSSEC validation</a:t>
            </a:r>
            <a:r>
              <a:rPr lang="en-US" dirty="0" smtClean="0">
                <a:latin typeface="+mn-lt"/>
              </a:rPr>
              <a:t>:        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692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marL="0" indent="0">
              <a:spcBef>
                <a:spcPts val="1968"/>
              </a:spcBef>
              <a:buNone/>
            </a:pPr>
            <a:r>
              <a:rPr lang="en-US" dirty="0">
                <a:latin typeface="+mn-lt"/>
              </a:rPr>
              <a:t>What’s the DNSSEC-active </a:t>
            </a:r>
            <a:r>
              <a:rPr lang="en-US" dirty="0" smtClean="0">
                <a:latin typeface="+mn-lt"/>
              </a:rPr>
              <a:t>proportion </a:t>
            </a:r>
            <a:r>
              <a:rPr lang="en-US" dirty="0">
                <a:latin typeface="+mn-lt"/>
              </a:rPr>
              <a:t>of these resolvers: </a:t>
            </a:r>
            <a:r>
              <a:rPr lang="en-US" dirty="0" smtClean="0">
                <a:latin typeface="+mn-lt"/>
              </a:rPr>
              <a:t>                                                             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1.0%</a:t>
            </a:r>
            <a:endParaRPr lang="en-US" b="1" dirty="0">
              <a:solidFill>
                <a:srgbClr val="98480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429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98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Biggest Resolvers by Origin AS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6260" y="1511564"/>
            <a:ext cx="8907740" cy="489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ucida Console"/>
                <a:cs typeface="Lucida Console"/>
              </a:rPr>
              <a:t>no  </a:t>
            </a:r>
            <a:r>
              <a:rPr lang="en-US" sz="1200" dirty="0">
                <a:latin typeface="Lucida Console"/>
                <a:cs typeface="Lucida Console"/>
              </a:rPr>
              <a:t>976241   AS4766 KIXS-AS-KR Korea Telecom                            Republic of Korea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472735  AS15169 GOOGLE - Google Inc.                                </a:t>
            </a:r>
            <a:r>
              <a:rPr lang="en-US" sz="1200" dirty="0" smtClean="0">
                <a:latin typeface="Lucida Console"/>
                <a:ea typeface="Cambria"/>
                <a:cs typeface="Lucida Console"/>
              </a:rPr>
              <a:t>USA</a:t>
            </a:r>
            <a:endParaRPr lang="en-US" sz="1200" dirty="0">
              <a:latin typeface="Lucida Console"/>
              <a:ea typeface="Cambria"/>
              <a:cs typeface="Lucida Console"/>
            </a:endParaRP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411220  AS16880 TRENDMICRO Global IDC and Backbone of Trend Micro   </a:t>
            </a:r>
            <a:r>
              <a:rPr lang="en-US" sz="1200" dirty="0" smtClean="0">
                <a:latin typeface="Lucida Console"/>
                <a:ea typeface="Cambria"/>
                <a:cs typeface="Lucida Console"/>
              </a:rPr>
              <a:t>USA</a:t>
            </a:r>
            <a:endParaRPr lang="en-US" sz="1200" dirty="0">
              <a:latin typeface="Lucida Console"/>
              <a:ea typeface="Cambria"/>
              <a:cs typeface="Lucida Console"/>
            </a:endParaRP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330663   AS3462 HINET Data Communication Business Group             Taiwan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294053   AS3786 LGDACOM LG DACOM Corporation                        Republic of Korea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274418   AS5384 EMIRATES-INTERNET Emirates Telecommunications Corp  United Arab Emirates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228905   AS4134 CHINANET-BACKBONE No.31,Jin-rong Street             China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194865   AS9318 HANARO-AS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Hanaro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Telecom Inc.                       Republic of Korea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145429   AS4837 CHINA169-BACKBONE CNCGROUP China169 Backbone        China </a:t>
            </a:r>
          </a:p>
          <a:p>
            <a:r>
              <a:rPr lang="en-US" sz="1200" b="1" dirty="0">
                <a:solidFill>
                  <a:srgbClr val="008000"/>
                </a:solidFill>
                <a:latin typeface="Lucida Console"/>
                <a:ea typeface="Cambria"/>
                <a:cs typeface="Lucida Console"/>
              </a:rPr>
              <a:t>yes 140211   AS7922 COMCAST-7922 - Comcast Cable Communications, Inc.   </a:t>
            </a:r>
            <a:r>
              <a:rPr lang="en-US" sz="1200" b="1" dirty="0" smtClean="0">
                <a:solidFill>
                  <a:srgbClr val="008000"/>
                </a:solidFill>
                <a:latin typeface="Lucida Console"/>
                <a:ea typeface="Cambria"/>
                <a:cs typeface="Lucida Console"/>
              </a:rPr>
              <a:t>USA</a:t>
            </a:r>
            <a:endParaRPr lang="en-US" sz="1200" b="1" dirty="0">
              <a:solidFill>
                <a:srgbClr val="008000"/>
              </a:solidFill>
              <a:latin typeface="Lucida Console"/>
              <a:ea typeface="Cambria"/>
              <a:cs typeface="Lucida Console"/>
            </a:endParaRP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120056   AS4788 TMNET-AS-AP TM Net, Internet Service Provider       Malaysia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113965   AS3356 LEVEL3 Level 3 Communications                       </a:t>
            </a:r>
            <a:r>
              <a:rPr lang="en-US" sz="1200" dirty="0" smtClean="0">
                <a:latin typeface="Lucida Console"/>
                <a:ea typeface="Cambria"/>
                <a:cs typeface="Lucida Console"/>
              </a:rPr>
              <a:t>USA</a:t>
            </a:r>
            <a:endParaRPr lang="en-US" sz="1200" dirty="0">
              <a:latin typeface="Lucida Console"/>
              <a:ea typeface="Cambria"/>
              <a:cs typeface="Lucida Console"/>
            </a:endParaRP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107524   AS9050 RTD ROMTELECOM S.A                                  Romania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100527  AS45595 PKTELECOM-AS-PK Pakistan Telecom Company Limited    Pakistan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 87825   AS6799 OTENET-GR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Ote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SA (Hellenic Telecommunications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Orga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 Greece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 86182   AS7470 TRUEINTERNET-AS-AP TRUE INTERNET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Co.,Ltd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.           Thailand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 85917  AS17676 GIGAINFRA Softbank BB Corp.                         Japan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 83349   AS4713 OCN NTT Communications Corporation                  Japan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 82349  AS25019 SAUDINETSTC-AS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Autonomus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System Number for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SaudiNe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 Saudi Arabia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no   82146   AS8781 QA-ISP Qatar Telecom (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Qtel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) Q.S.C.                  Qatar</a:t>
            </a:r>
          </a:p>
          <a:p>
            <a:r>
              <a:rPr lang="en-US" sz="1200" dirty="0">
                <a:latin typeface="Lucida Console"/>
                <a:cs typeface="Lucida Console"/>
              </a:rPr>
              <a:t>no   78339   AS9737 TOTNET-TH-AS-AP TOT Public Company Limited          Thailand </a:t>
            </a:r>
          </a:p>
          <a:p>
            <a:r>
              <a:rPr lang="en-US" sz="1200" dirty="0">
                <a:latin typeface="Lucida Console"/>
                <a:cs typeface="Lucida Console"/>
              </a:rPr>
              <a:t>no   75510   AS9299 IPG-AS-AP Philippine Long Distance Telephone </a:t>
            </a:r>
            <a:r>
              <a:rPr lang="en-US" sz="1200" dirty="0" err="1">
                <a:latin typeface="Lucida Console"/>
                <a:cs typeface="Lucida Console"/>
              </a:rPr>
              <a:t>Compa</a:t>
            </a:r>
            <a:r>
              <a:rPr lang="en-US" sz="1200" dirty="0">
                <a:latin typeface="Lucida Console"/>
                <a:cs typeface="Lucida Console"/>
              </a:rPr>
              <a:t>  Philippines </a:t>
            </a:r>
          </a:p>
          <a:p>
            <a:r>
              <a:rPr lang="en-US" sz="1200" dirty="0">
                <a:latin typeface="Lucida Console"/>
                <a:cs typeface="Lucida Console"/>
              </a:rPr>
              <a:t>no   71499  AS15557 LDCOMNET </a:t>
            </a:r>
            <a:r>
              <a:rPr lang="en-US" sz="1200" dirty="0" err="1">
                <a:latin typeface="Lucida Console"/>
                <a:cs typeface="Lucida Console"/>
              </a:rPr>
              <a:t>Societe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err="1">
                <a:latin typeface="Lucida Console"/>
                <a:cs typeface="Lucida Console"/>
              </a:rPr>
              <a:t>Francaise</a:t>
            </a:r>
            <a:r>
              <a:rPr lang="en-US" sz="1200" dirty="0">
                <a:latin typeface="Lucida Console"/>
                <a:cs typeface="Lucida Console"/>
              </a:rPr>
              <a:t> du Radiotelephone S.A    France </a:t>
            </a:r>
          </a:p>
          <a:p>
            <a:r>
              <a:rPr lang="en-US" sz="1200" dirty="0">
                <a:latin typeface="Lucida Console"/>
                <a:cs typeface="Lucida Console"/>
              </a:rPr>
              <a:t>no   69071  AS45758 TRIPLETNET-AS-AP </a:t>
            </a:r>
            <a:r>
              <a:rPr lang="en-US" sz="1200" dirty="0" err="1">
                <a:latin typeface="Lucida Console"/>
                <a:cs typeface="Lucida Console"/>
              </a:rPr>
              <a:t>TripleT</a:t>
            </a:r>
            <a:r>
              <a:rPr lang="en-US" sz="1200" dirty="0">
                <a:latin typeface="Lucida Console"/>
                <a:cs typeface="Lucida Console"/>
              </a:rPr>
              <a:t> Internet Internet service  Thailand </a:t>
            </a:r>
          </a:p>
          <a:p>
            <a:r>
              <a:rPr lang="en-US" sz="1200" dirty="0">
                <a:latin typeface="Lucida Console"/>
                <a:cs typeface="Lucida Console"/>
              </a:rPr>
              <a:t>no   67079   AS8452 TE-AS TE-AS                                         Egypt </a:t>
            </a:r>
          </a:p>
          <a:p>
            <a:r>
              <a:rPr lang="en-US" sz="1200" dirty="0">
                <a:latin typeface="Lucida Console"/>
                <a:cs typeface="Lucida Console"/>
              </a:rPr>
              <a:t>	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0429" y="1254064"/>
            <a:ext cx="33454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DNSSEC? Clients               AS           AS NAME </a:t>
            </a: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7071777" y="1254064"/>
            <a:ext cx="934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Country</a:t>
            </a: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110847" y="2743126"/>
            <a:ext cx="8061568" cy="891465"/>
          </a:xfrm>
          <a:custGeom>
            <a:avLst/>
            <a:gdLst>
              <a:gd name="connsiteX0" fmla="*/ 2608899 w 8061568"/>
              <a:gd name="connsiteY0" fmla="*/ 223711 h 891465"/>
              <a:gd name="connsiteX1" fmla="*/ 2530229 w 8061568"/>
              <a:gd name="connsiteY1" fmla="*/ 212473 h 891465"/>
              <a:gd name="connsiteX2" fmla="*/ 597191 w 8061568"/>
              <a:gd name="connsiteY2" fmla="*/ 21426 h 891465"/>
              <a:gd name="connsiteX3" fmla="*/ 215079 w 8061568"/>
              <a:gd name="connsiteY3" fmla="*/ 785611 h 891465"/>
              <a:gd name="connsiteX4" fmla="*/ 3654088 w 8061568"/>
              <a:gd name="connsiteY4" fmla="*/ 853040 h 891465"/>
              <a:gd name="connsiteX5" fmla="*/ 7610073 w 8061568"/>
              <a:gd name="connsiteY5" fmla="*/ 853040 h 891465"/>
              <a:gd name="connsiteX6" fmla="*/ 7722459 w 8061568"/>
              <a:gd name="connsiteY6" fmla="*/ 369805 h 891465"/>
              <a:gd name="connsiteX7" fmla="*/ 5362355 w 8061568"/>
              <a:gd name="connsiteY7" fmla="*/ 156282 h 891465"/>
              <a:gd name="connsiteX8" fmla="*/ 2608899 w 8061568"/>
              <a:gd name="connsiteY8" fmla="*/ 291139 h 891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061568" h="891465">
                <a:moveTo>
                  <a:pt x="2608899" y="223711"/>
                </a:moveTo>
                <a:cubicBezTo>
                  <a:pt x="2737206" y="234949"/>
                  <a:pt x="2530229" y="212473"/>
                  <a:pt x="2530229" y="212473"/>
                </a:cubicBezTo>
                <a:cubicBezTo>
                  <a:pt x="2194944" y="178759"/>
                  <a:pt x="983049" y="-74097"/>
                  <a:pt x="597191" y="21426"/>
                </a:cubicBezTo>
                <a:cubicBezTo>
                  <a:pt x="211333" y="116949"/>
                  <a:pt x="-294404" y="647009"/>
                  <a:pt x="215079" y="785611"/>
                </a:cubicBezTo>
                <a:cubicBezTo>
                  <a:pt x="724562" y="924213"/>
                  <a:pt x="3654088" y="853040"/>
                  <a:pt x="3654088" y="853040"/>
                </a:cubicBezTo>
                <a:cubicBezTo>
                  <a:pt x="4886587" y="864278"/>
                  <a:pt x="6932011" y="933579"/>
                  <a:pt x="7610073" y="853040"/>
                </a:cubicBezTo>
                <a:cubicBezTo>
                  <a:pt x="8288135" y="772501"/>
                  <a:pt x="8097079" y="485931"/>
                  <a:pt x="7722459" y="369805"/>
                </a:cubicBezTo>
                <a:cubicBezTo>
                  <a:pt x="7347839" y="253679"/>
                  <a:pt x="6214615" y="169393"/>
                  <a:pt x="5362355" y="156282"/>
                </a:cubicBezTo>
                <a:cubicBezTo>
                  <a:pt x="4510095" y="143171"/>
                  <a:pt x="3559497" y="217155"/>
                  <a:pt x="2608899" y="29113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85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8505"/>
            <a:ext cx="903429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Biggest DNSSEC-validating Resolvers by Origin AS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6260" y="1511564"/>
            <a:ext cx="8907740" cy="4708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ucida Console"/>
                <a:ea typeface="Cambria"/>
                <a:cs typeface="Lucida Console"/>
              </a:rPr>
              <a:t>yes 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140211   AS7922 COMCAST-7922 - Comcast Cable Communications, Inc.   </a:t>
            </a:r>
            <a:r>
              <a:rPr lang="en-US" sz="1200" dirty="0" smtClean="0">
                <a:latin typeface="Lucida Console"/>
                <a:ea typeface="Cambria"/>
                <a:cs typeface="Lucida Console"/>
              </a:rPr>
              <a:t>USA</a:t>
            </a:r>
            <a:endParaRPr lang="en-US" sz="1200" dirty="0">
              <a:latin typeface="Lucida Console"/>
              <a:ea typeface="Cambria"/>
              <a:cs typeface="Lucida Console"/>
            </a:endParaRPr>
          </a:p>
          <a:p>
            <a:r>
              <a:rPr lang="en-US" sz="1200" dirty="0" smtClean="0">
                <a:latin typeface="Lucida Console"/>
                <a:ea typeface="Cambria"/>
                <a:cs typeface="Lucida Console"/>
              </a:rPr>
              <a:t>yes  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11355   AS5466 EIRCOM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Eircom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Limited                               Ireland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9804   AS9299 IPG-AS-AP Philippine Long Distance Telephone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Compa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 Philippines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9327   AS3301 TELIANET-SWEDEN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TeliaSonera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AB                      Sweden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9005  AS22047 VTR BANDA ANCHA S.A.                                Chile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7390  AS16276 OVH OVH Systems                                     France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5313  AS28573 NET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Servicos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de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Comunicao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S.A.                      Brazil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4758   AS1257 TELE2                                               European Union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3762   AS7657 VODAFONE-NZ-NGN-AS Vodafone NZ Ltd.                 New Zealand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3684  AS23700 BM-AS-ID PT. Broadband Multimedia,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Tbk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             Indonesia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3649   AS5713 SAIX-NET                                            South Africa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3448  AS15735 DATASTREAM-NET GO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p.l.c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.                            Malta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3411   AS2519 VECTANT VECTANT Ltd.                                Japan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3177  AS29562 KABELBW-ASN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Kabel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BW GmbH                           Germany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2927   AS4134 CHINANET-BACKBONE No.31,Jin-rong Street             China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2180  AS28725 CZ-EUROTEL-AS AS of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Eurotel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Praha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                  Czech Republic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1897  AS39651 COMHEM-SWEDEN Com Hem Sweden                        Sweden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1849  AS11992 CENTENNIAL-PR - Centennial de Puerto Rico           Puerto Rico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1832  AS12912 ERA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Polska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Telefonia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Cyfrowa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S.A.                   Poland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1809  AS12301 INVITEL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Invitel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Tavkozlesi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Zrt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.                     Hungary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1798  AS11814 DISTRIBUTEL-AS11814 - DISTRIBUTEL COMMUNICATIONS L  Canada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1781   AS2119 TELENOR-NEXTEL Telenor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Norge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AS                     Norway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1444  AS34779 T-2-AS AS set propagated by  T-2,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d.o.o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.            Slovenia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1220  AS44034 HI3G Hi3G Access AB                                 Sweden </a:t>
            </a:r>
          </a:p>
          <a:p>
            <a:r>
              <a:rPr lang="en-US" sz="1200" dirty="0">
                <a:latin typeface="Lucida Console"/>
                <a:ea typeface="Cambria"/>
                <a:cs typeface="Lucida Console"/>
              </a:rPr>
              <a:t>yes    947  AS23752 NPTELECOM-NP-AS Nepal Telecommunications </a:t>
            </a:r>
            <a:r>
              <a:rPr lang="en-US" sz="1200" dirty="0" err="1">
                <a:latin typeface="Lucida Console"/>
                <a:ea typeface="Cambria"/>
                <a:cs typeface="Lucida Console"/>
              </a:rPr>
              <a:t>Corporati</a:t>
            </a:r>
            <a:r>
              <a:rPr lang="en-US" sz="1200" dirty="0">
                <a:latin typeface="Lucida Console"/>
                <a:ea typeface="Cambria"/>
                <a:cs typeface="Lucida Console"/>
              </a:rPr>
              <a:t>  Nepal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0429" y="1254064"/>
            <a:ext cx="33454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DNSSEC? Clients               AS           AS NAME </a:t>
            </a: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7071777" y="1254064"/>
            <a:ext cx="934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305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What proportion of DNS resolvers are DNSSEC-capable?</a:t>
            </a:r>
          </a:p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What proportion of users are using DNSSEC-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validating DNS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resolvers?</a:t>
            </a:r>
          </a:p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Where are these users?</a:t>
            </a:r>
          </a:p>
        </p:txBody>
      </p:sp>
    </p:spTree>
    <p:extLst>
      <p:ext uri="{BB962C8B-B14F-4D97-AF65-F5344CB8AC3E}">
        <p14:creationId xmlns:p14="http://schemas.microsoft.com/office/powerpoint/2010/main" val="3460580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Now lets look at Clients: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unique IP addresses completed web fetches for objects named in the experiment?</a:t>
            </a:r>
          </a:p>
          <a:p>
            <a:pPr marL="0" lvl="1" indent="0">
              <a:buNone/>
            </a:pPr>
            <a:r>
              <a:rPr lang="en-US" sz="3200" dirty="0" smtClean="0">
                <a:latin typeface="+mn-lt"/>
                <a:cs typeface="Lucida Console"/>
              </a:rPr>
              <a:t>	 </a:t>
            </a:r>
            <a:endParaRPr lang="en-US" sz="3200" b="1" dirty="0" smtClean="0">
              <a:latin typeface="+mn-lt"/>
              <a:cs typeface="Lucida Console"/>
            </a:endParaRPr>
          </a:p>
          <a:p>
            <a:endParaRPr lang="en-US" sz="3600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How many clients exclusively used DNSSEC-validating resolvers?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273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unique IP addresses completed web fetches for objects named in the experiment?</a:t>
            </a:r>
          </a:p>
          <a:p>
            <a:pPr marL="0" lvl="1" indent="0">
              <a:buNone/>
            </a:pPr>
            <a:r>
              <a:rPr lang="en-US" dirty="0" smtClean="0">
                <a:latin typeface="+mn-lt"/>
                <a:cs typeface="Lucida Console"/>
              </a:rPr>
              <a:t>	 </a:t>
            </a:r>
            <a:r>
              <a:rPr lang="en-US" sz="35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1,717,906</a:t>
            </a:r>
          </a:p>
          <a:p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How many clients </a:t>
            </a:r>
            <a:r>
              <a:rPr lang="en-US" b="1" dirty="0" smtClean="0">
                <a:latin typeface="+mn-lt"/>
              </a:rPr>
              <a:t>exclusively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used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DNSSEC-validating resolvers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?</a:t>
            </a:r>
          </a:p>
          <a:p>
            <a:pPr marL="0" indent="0">
              <a:buNone/>
            </a:pPr>
            <a:r>
              <a:rPr lang="en-US" b="1" dirty="0" smtClean="0">
                <a:solidFill>
                  <a:prstClr val="black"/>
                </a:solidFill>
                <a:latin typeface="Calibri"/>
                <a:cs typeface="Lucida Console"/>
              </a:rPr>
              <a:t>       </a:t>
            </a:r>
            <a:r>
              <a:rPr lang="en-US" b="1" dirty="0">
                <a:latin typeface="+mn-lt"/>
                <a:cs typeface="Lucida Console"/>
              </a:rPr>
              <a:t> </a:t>
            </a:r>
            <a:r>
              <a:rPr lang="en-US" b="1" dirty="0" smtClean="0">
                <a:latin typeface="+mn-lt"/>
                <a:cs typeface="Lucida Console"/>
              </a:rPr>
              <a:t>     </a:t>
            </a:r>
            <a:r>
              <a:rPr lang="en-US" sz="35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27,838</a:t>
            </a:r>
          </a:p>
          <a:p>
            <a:pPr marL="0" lvl="1" indent="0">
              <a:buNone/>
            </a:pPr>
            <a:endParaRPr lang="en-US" sz="3500" b="1" dirty="0" smtClean="0">
              <a:solidFill>
                <a:schemeClr val="accent6">
                  <a:lumMod val="50000"/>
                </a:schemeClr>
              </a:solidFill>
              <a:latin typeface="+mn-lt"/>
              <a:cs typeface="Lucida Console"/>
            </a:endParaRPr>
          </a:p>
          <a:p>
            <a:pPr marL="0" lvl="1" indent="0">
              <a:buNone/>
            </a:pPr>
            <a:endParaRPr lang="en-US" b="1" dirty="0" smtClean="0">
              <a:solidFill>
                <a:schemeClr val="accent6">
                  <a:lumMod val="50000"/>
                </a:schemeClr>
              </a:solidFill>
              <a:latin typeface="+mn-lt"/>
              <a:cs typeface="Lucida Consol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172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57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Q2: What proportion of users are DNSSEC-validating resolvers?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1811"/>
            <a:ext cx="8229600" cy="3804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984807"/>
                </a:solidFill>
                <a:latin typeface="+mn-lt"/>
                <a:cs typeface="Lucida Console"/>
              </a:rPr>
              <a:t>1.6%</a:t>
            </a:r>
            <a:r>
              <a:rPr lang="en-US" sz="2000" dirty="0" smtClean="0">
                <a:latin typeface="+mn-lt"/>
                <a:cs typeface="Lucida Console"/>
              </a:rPr>
              <a:t> of end client systems are using </a:t>
            </a:r>
            <a:r>
              <a:rPr lang="en-US" sz="2000" b="1" dirty="0" smtClean="0">
                <a:latin typeface="+mn-lt"/>
                <a:cs typeface="Lucida Console"/>
              </a:rPr>
              <a:t>only</a:t>
            </a:r>
            <a:r>
              <a:rPr lang="en-US" sz="2000" dirty="0" smtClean="0">
                <a:latin typeface="+mn-lt"/>
                <a:cs typeface="Lucida Console"/>
              </a:rPr>
              <a:t> DNS resolvers that appear to be performing DNSSEC validation</a:t>
            </a:r>
          </a:p>
          <a:p>
            <a:pPr marL="0" indent="0">
              <a:buNone/>
            </a:pPr>
            <a:endParaRPr lang="en-US" sz="2000" dirty="0">
              <a:latin typeface="+mn-lt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4275131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Q3: Where</a:t>
            </a:r>
            <a:r>
              <a:rPr lang="en-US" dirty="0"/>
              <a:t> </a:t>
            </a:r>
            <a:r>
              <a:rPr lang="en-US" dirty="0" smtClean="0"/>
              <a:t>can we find DNSSEC-validating clients?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588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10-14 at 4.01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8" y="1546297"/>
            <a:ext cx="9144000" cy="44595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57282" y="5675292"/>
            <a:ext cx="3552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use of DNSSEC by country (%)</a:t>
            </a:r>
          </a:p>
          <a:p>
            <a:r>
              <a:rPr lang="en-US" dirty="0" smtClean="0"/>
              <a:t>September 2012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Q3: Where</a:t>
            </a:r>
            <a:r>
              <a:rPr lang="en-US" dirty="0"/>
              <a:t> </a:t>
            </a:r>
            <a:r>
              <a:rPr lang="en-US" dirty="0" smtClean="0"/>
              <a:t>can we find DNSSEC-validating clients?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379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710" y="-62006"/>
            <a:ext cx="876151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top of the country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4163573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63.44</a:t>
            </a:r>
            <a:r>
              <a:rPr lang="en-US" sz="900" dirty="0">
                <a:latin typeface="Lucida Console"/>
                <a:cs typeface="Lucida Console"/>
              </a:rPr>
              <a:t>%  AG   177 </a:t>
            </a:r>
            <a:r>
              <a:rPr lang="en-US" sz="900" dirty="0" smtClean="0">
                <a:latin typeface="Lucida Console"/>
                <a:cs typeface="Lucida Console"/>
              </a:rPr>
              <a:t>   </a:t>
            </a:r>
            <a:r>
              <a:rPr lang="en-US" sz="900" dirty="0">
                <a:latin typeface="Lucida Console"/>
                <a:cs typeface="Lucida Console"/>
              </a:rPr>
              <a:t>279 Antigua and Barbuda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59.48%  SE  1982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3332 Sweden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42.31%  GL    11 </a:t>
            </a:r>
            <a:r>
              <a:rPr lang="en-US" sz="900" dirty="0" smtClean="0">
                <a:latin typeface="Lucida Console"/>
                <a:cs typeface="Lucida Console"/>
              </a:rPr>
              <a:t>    </a:t>
            </a:r>
            <a:r>
              <a:rPr lang="en-US" sz="900" dirty="0">
                <a:latin typeface="Lucida Console"/>
                <a:cs typeface="Lucida Console"/>
              </a:rPr>
              <a:t>26 Greenland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32.31%  ZM   158 </a:t>
            </a:r>
            <a:r>
              <a:rPr lang="en-US" sz="900" dirty="0" smtClean="0">
                <a:latin typeface="Lucida Console"/>
                <a:cs typeface="Lucida Console"/>
              </a:rPr>
              <a:t>   </a:t>
            </a:r>
            <a:r>
              <a:rPr lang="en-US" sz="900" dirty="0">
                <a:latin typeface="Lucida Console"/>
                <a:cs typeface="Lucida Console"/>
              </a:rPr>
              <a:t>489 Zambia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25.17%  IE  1632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6484 Ireland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24.88%  CL  2068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8313 Chile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21.95%  PR   570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2597 Puerto Rico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21.40%  ZA   782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3655 South Africa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20.88%  AO    62 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297 Angola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16.00%  BB   135 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844 Barbados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15.75%  US  9149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58074 United States of America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15.66%  BJ    13 </a:t>
            </a:r>
            <a:r>
              <a:rPr lang="en-US" sz="900" dirty="0" smtClean="0">
                <a:latin typeface="Lucida Console"/>
                <a:cs typeface="Lucida Console"/>
              </a:rPr>
              <a:t>    </a:t>
            </a:r>
            <a:r>
              <a:rPr lang="en-US" sz="900" dirty="0">
                <a:latin typeface="Lucida Console"/>
                <a:cs typeface="Lucida Console"/>
              </a:rPr>
              <a:t>83 Benin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14.74%  CZ   858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5820 Czech Republic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8.00%  NC    16 </a:t>
            </a:r>
            <a:r>
              <a:rPr lang="en-US" sz="900" dirty="0" smtClean="0">
                <a:latin typeface="Lucida Console"/>
                <a:cs typeface="Lucida Console"/>
              </a:rPr>
              <a:t>   </a:t>
            </a:r>
            <a:r>
              <a:rPr lang="en-US" sz="900" dirty="0">
                <a:latin typeface="Lucida Console"/>
                <a:cs typeface="Lucida Console"/>
              </a:rPr>
              <a:t>200 New Caledonia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7.07%  NZ   569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8045 New Zealand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6.85%  KG    23 </a:t>
            </a:r>
            <a:r>
              <a:rPr lang="en-US" sz="900" dirty="0" smtClean="0">
                <a:latin typeface="Lucida Console"/>
                <a:cs typeface="Lucida Console"/>
              </a:rPr>
              <a:t>   </a:t>
            </a:r>
            <a:r>
              <a:rPr lang="en-US" sz="900" dirty="0">
                <a:latin typeface="Lucida Console"/>
                <a:cs typeface="Lucida Console"/>
              </a:rPr>
              <a:t>336 Kyrgyzstan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6.79%  IT  1917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28228 Italy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6.63%  LB    62 </a:t>
            </a:r>
            <a:r>
              <a:rPr lang="en-US" sz="900" dirty="0" smtClean="0">
                <a:latin typeface="Lucida Console"/>
                <a:cs typeface="Lucida Console"/>
              </a:rPr>
              <a:t>   </a:t>
            </a:r>
            <a:r>
              <a:rPr lang="en-US" sz="900" dirty="0">
                <a:latin typeface="Lucida Console"/>
                <a:cs typeface="Lucida Console"/>
              </a:rPr>
              <a:t>935 Lebanon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4.82%  MT   171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3545 Malta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4.69%  FI    93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1981 Finland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3.75%  CH   171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4562 Switzerland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3.37%  BR  1411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41906 Brazil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3.03%  LI     1 </a:t>
            </a:r>
            <a:r>
              <a:rPr lang="en-US" sz="900" dirty="0" smtClean="0">
                <a:latin typeface="Lucida Console"/>
                <a:cs typeface="Lucida Console"/>
              </a:rPr>
              <a:t>    </a:t>
            </a:r>
            <a:r>
              <a:rPr lang="en-US" sz="900" dirty="0">
                <a:latin typeface="Lucida Console"/>
                <a:cs typeface="Lucida Console"/>
              </a:rPr>
              <a:t>33 Liechtenstein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2.83%  DE   484  </a:t>
            </a:r>
            <a:r>
              <a:rPr lang="en-US" sz="900" dirty="0" smtClean="0">
                <a:latin typeface="Lucida Console"/>
                <a:cs typeface="Lucida Console"/>
              </a:rPr>
              <a:t>17105 </a:t>
            </a:r>
            <a:r>
              <a:rPr lang="en-US" sz="900" dirty="0">
                <a:latin typeface="Lucida Console"/>
                <a:cs typeface="Lucida Console"/>
              </a:rPr>
              <a:t>Germany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2.09%  UA   329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15711 Ukraine </a:t>
            </a: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982905" y="1805695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505125" y="1677947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58306" y="1308615"/>
            <a:ext cx="741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Validate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DNSSEC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48037" y="1571301"/>
            <a:ext cx="5323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Total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49732" y="1338838"/>
            <a:ext cx="74100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  <a:latin typeface="Lucida Console"/>
                <a:cs typeface="Lucida Console"/>
              </a:rPr>
              <a:t>v</a:t>
            </a:r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alidate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DNSSEC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110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710" y="-62006"/>
            <a:ext cx="876151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top of the country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4163573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59.48%  SE  1982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3332 Sweden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25.17%  IE  1632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6484 Ireland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24.88%  CL  2068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8313 Chile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21.95%  PR   570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2597 Puerto Rico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21.40%  ZA   782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3655 South Africa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15.75%  US  9149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58074 United States of America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14.74%  CZ   </a:t>
            </a:r>
            <a:r>
              <a:rPr lang="en-US" sz="900" dirty="0" smtClean="0">
                <a:latin typeface="Lucida Console"/>
                <a:cs typeface="Lucida Console"/>
              </a:rPr>
              <a:t>858   </a:t>
            </a:r>
            <a:r>
              <a:rPr lang="en-US" sz="900" dirty="0">
                <a:latin typeface="Lucida Console"/>
                <a:cs typeface="Lucida Console"/>
              </a:rPr>
              <a:t>5820 Czech Republic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7.07%  NZ   569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8045 New Zealand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6.79%  IT  1917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28228 Italy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4.82%  MT   171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3545 Malta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4.69%  FI    93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1981 Finland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3.75%  CH   171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4562 Switzerland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3.37%  BR  1411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41906 Brazil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2.83%  DE   484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17105 Germany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2.09%  UA   329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15711 Ukraine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1.98%  CA   543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27405 Canada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1.97%  SK    62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3140 Slovakia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1.89%  PL   799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42284 Poland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1.65%  HU   255  </a:t>
            </a:r>
            <a:r>
              <a:rPr lang="en-US" sz="900" dirty="0" smtClean="0">
                <a:latin typeface="Lucida Console"/>
                <a:cs typeface="Lucida Console"/>
              </a:rPr>
              <a:t>15432 </a:t>
            </a:r>
            <a:r>
              <a:rPr lang="en-US" sz="900" dirty="0">
                <a:latin typeface="Lucida Console"/>
                <a:cs typeface="Lucida Console"/>
              </a:rPr>
              <a:t>Hungary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1.65%  JP   792  </a:t>
            </a:r>
            <a:r>
              <a:rPr lang="en-US" sz="900" dirty="0" smtClean="0">
                <a:latin typeface="Lucida Console"/>
                <a:cs typeface="Lucida Console"/>
              </a:rPr>
              <a:t>48089 </a:t>
            </a:r>
            <a:r>
              <a:rPr lang="en-US" sz="900" dirty="0">
                <a:latin typeface="Lucida Console"/>
                <a:cs typeface="Lucida Console"/>
              </a:rPr>
              <a:t>Japan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1.41%  UY    35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2485 Uruguay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1.21%  LT   105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8658 Lithuania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1.15%  CO    73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6331 Colombia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1.15%  SI    41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3573 Slovenia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1.11%  RS   133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11963 Serbia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0.94%  ID   308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32891 Indonesia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0.78%  TR    91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11656 </a:t>
            </a:r>
            <a:r>
              <a:rPr lang="en-US" sz="900" dirty="0" smtClean="0">
                <a:latin typeface="Lucida Console"/>
                <a:cs typeface="Lucida Console"/>
              </a:rPr>
              <a:t>Turkey</a:t>
            </a:r>
            <a:endParaRPr lang="en-US" sz="900" dirty="0">
              <a:latin typeface="Lucida Console"/>
              <a:cs typeface="Lucida Console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993230" y="1805695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505125" y="1677947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58306" y="1308615"/>
            <a:ext cx="741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Validate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DNSSEC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58362" y="1571301"/>
            <a:ext cx="5323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Total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49732" y="1338838"/>
            <a:ext cx="74100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  <a:latin typeface="Lucida Console"/>
                <a:cs typeface="Lucida Console"/>
              </a:rPr>
              <a:t>v</a:t>
            </a:r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alidate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DNSSEC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6451" y="6522013"/>
            <a:ext cx="8101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Ranking only those CCs with more than 1000 sample points in this experiment run (106 CC’s)</a:t>
            </a:r>
            <a:endParaRPr lang="en-US" sz="1200" dirty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1374217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710" y="-62006"/>
            <a:ext cx="876151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bottom of the country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4163573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solidFill>
                <a:schemeClr val="bg1">
                  <a:lumMod val="7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solidFill>
                <a:schemeClr val="bg1">
                  <a:lumMod val="7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59.48%  SE  1982   3332 Sweden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25.17%  IE  1632   6484 Ireland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24.88%  CL  2068   8313 Chile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21.95%  PR   570   2597 Puerto Rico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21.40%  ZA   782   3655 South Africa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15.75%  US  9149  58074 United States of America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14.74%  CZ   858   5820 Czech Republic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7.07%  NZ   569   8045 New Zealand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6.79%  IT  1917  28228 Italy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4.82%  MT   171   3545 Malta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4.69%  FI    93   1981 Finland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3.75%  CH   171   4562 Switzerland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3.37%  BR  1411  41906 Brazil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2.83%  DE   484  17105 Germany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2.09%  UA   329  15711 Ukraine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1.98%  CA   543  27405 Canada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1.97%  SK    62   3140 Slovakia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1.89%  PL   799  42284 Poland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1.65%  HU   255  15432 Hungary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1.65%  JP   792  48089 Japan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1.41%  UY    35   2485 Uruguay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1.21%  LT   105   8658 Lithuania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1.15%  CO    73   6331 Colombia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1.15%  SI    41   3573 Slovenia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1.11%  RS   133  11963 Serbia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0.94%  ID   308  32891 Indonesia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0.78%  TR    91  11656 Turkey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505125" y="1677947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58306" y="1308615"/>
            <a:ext cx="741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Validate</a:t>
            </a:r>
          </a:p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DNSSEC</a:t>
            </a:r>
            <a:endParaRPr lang="en-US" dirty="0">
              <a:solidFill>
                <a:srgbClr val="A6A6A6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73020" y="1548825"/>
            <a:ext cx="5323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Total</a:t>
            </a:r>
            <a:endParaRPr lang="en-US" dirty="0">
              <a:solidFill>
                <a:srgbClr val="A6A6A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9732" y="1338838"/>
            <a:ext cx="74100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>
                <a:solidFill>
                  <a:srgbClr val="A6A6A6"/>
                </a:solidFill>
                <a:latin typeface="Lucida Console"/>
                <a:cs typeface="Lucida Console"/>
              </a:rPr>
              <a:t>v</a:t>
            </a:r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alidate</a:t>
            </a:r>
          </a:p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DNSSEC</a:t>
            </a:r>
            <a:endParaRPr lang="en-US" dirty="0">
              <a:solidFill>
                <a:srgbClr val="A6A6A6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93684" y="1819067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613653" y="1650539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28764" y="1815858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266834" y="1281207"/>
            <a:ext cx="741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Validate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DNSSEC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893701" y="1532655"/>
            <a:ext cx="5323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Total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58260" y="1311430"/>
            <a:ext cx="74100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  <a:latin typeface="Lucida Console"/>
                <a:cs typeface="Lucida Console"/>
              </a:rPr>
              <a:t>v</a:t>
            </a:r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alidate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DNSSEC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102212" y="1791659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 txBox="1">
            <a:spLocks/>
          </p:cNvSpPr>
          <p:nvPr/>
        </p:nvSpPr>
        <p:spPr>
          <a:xfrm>
            <a:off x="4523227" y="2021378"/>
            <a:ext cx="4163573" cy="4787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0.01%  GR     6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70060 Greece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0.01%  SA     3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36156 Saudi Arabia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0.01%  CY     1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11523 Cyprus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AE     0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28475 United Arab Emirates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QA     0 </a:t>
            </a:r>
            <a:r>
              <a:rPr lang="en-US" sz="900" dirty="0" smtClean="0">
                <a:latin typeface="Lucida Console"/>
                <a:cs typeface="Lucida Console"/>
              </a:rPr>
              <a:t> 16413 </a:t>
            </a:r>
            <a:r>
              <a:rPr lang="en-US" sz="900" dirty="0">
                <a:latin typeface="Lucida Console"/>
                <a:cs typeface="Lucida Console"/>
              </a:rPr>
              <a:t>Qatar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LK     </a:t>
            </a:r>
            <a:r>
              <a:rPr lang="en-US" sz="900" dirty="0" smtClean="0">
                <a:latin typeface="Lucida Console"/>
                <a:cs typeface="Lucida Console"/>
              </a:rPr>
              <a:t>0  10401 </a:t>
            </a:r>
            <a:r>
              <a:rPr lang="en-US" sz="900" dirty="0">
                <a:latin typeface="Lucida Console"/>
                <a:cs typeface="Lucida Console"/>
              </a:rPr>
              <a:t>Sri Lanka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DZ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6574 Algeria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KW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6192 Kuwait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OM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4317 Oman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KZ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4153 Kazakhstan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JO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4177 Jordan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EC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3868 Ecuador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BH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3135 Bahrain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YE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2526 Yemen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MO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2287 Macao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PS     0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2321 Occupied </a:t>
            </a:r>
            <a:r>
              <a:rPr lang="en-US" sz="900" dirty="0" smtClean="0">
                <a:latin typeface="Lucida Console"/>
                <a:cs typeface="Lucida Console"/>
              </a:rPr>
              <a:t>Palestine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MU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2098 Mauritius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LV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1945 Latvia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PA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1617 Panama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NG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1394 Nigeria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ZW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1392 Zimbabwe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SD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1273 Sudan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ME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1244 Montenegro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SV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1182 El Salvador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GT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1127 Guatemala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TT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1058 Trinidad and Tobago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0.00%  JM     0  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1088 Jamaica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6451" y="6522013"/>
            <a:ext cx="8101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Ranking only those CCs with more than 1000 sample points in this experiment run (106 CC’s)</a:t>
            </a:r>
            <a:endParaRPr lang="en-US" sz="1200" dirty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1629963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DNSSEC-Validating Clients by AS – the top AS’s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273" y="1851731"/>
            <a:ext cx="8530865" cy="36878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97.54</a:t>
            </a:r>
            <a:r>
              <a:rPr lang="en-US" sz="900" dirty="0">
                <a:latin typeface="Lucida Console"/>
                <a:cs typeface="Lucida Console"/>
              </a:rPr>
              <a:t>%  AS44143   119   </a:t>
            </a:r>
            <a:r>
              <a:rPr lang="en-US" sz="900" dirty="0" smtClean="0">
                <a:latin typeface="Lucida Console"/>
                <a:cs typeface="Lucida Console"/>
              </a:rPr>
              <a:t>122 </a:t>
            </a:r>
            <a:r>
              <a:rPr lang="en-US" sz="900" dirty="0">
                <a:latin typeface="Lucida Console"/>
                <a:cs typeface="Lucida Console"/>
              </a:rPr>
              <a:t>RS VIPMOBILE-AS </a:t>
            </a:r>
            <a:r>
              <a:rPr lang="en-US" sz="900" dirty="0" err="1">
                <a:latin typeface="Lucida Console"/>
                <a:cs typeface="Lucida Console"/>
              </a:rPr>
              <a:t>Vip</a:t>
            </a:r>
            <a:r>
              <a:rPr lang="en-US" sz="900" dirty="0">
                <a:latin typeface="Lucida Console"/>
                <a:cs typeface="Lucida Console"/>
              </a:rPr>
              <a:t> mobile </a:t>
            </a:r>
            <a:r>
              <a:rPr lang="en-US" sz="900" dirty="0" err="1">
                <a:latin typeface="Lucida Console"/>
                <a:cs typeface="Lucida Console"/>
              </a:rPr>
              <a:t>d.o.o</a:t>
            </a:r>
            <a:r>
              <a:rPr lang="en-US" sz="900" dirty="0">
                <a:latin typeface="Lucida Console"/>
                <a:cs typeface="Lucida Console"/>
              </a:rPr>
              <a:t>., Serbia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97.26%  AS27831    </a:t>
            </a:r>
            <a:r>
              <a:rPr lang="en-US" sz="900" dirty="0" smtClean="0">
                <a:latin typeface="Lucida Console"/>
                <a:cs typeface="Lucida Console"/>
              </a:rPr>
              <a:t>71    </a:t>
            </a:r>
            <a:r>
              <a:rPr lang="en-US" sz="900" dirty="0">
                <a:latin typeface="Lucida Console"/>
                <a:cs typeface="Lucida Console"/>
              </a:rPr>
              <a:t>73 CO Colombia </a:t>
            </a:r>
            <a:r>
              <a:rPr lang="en-US" sz="900" dirty="0" err="1">
                <a:latin typeface="Lucida Console"/>
                <a:cs typeface="Lucida Console"/>
              </a:rPr>
              <a:t>M?vil</a:t>
            </a:r>
            <a:r>
              <a:rPr lang="en-US" sz="900" dirty="0">
                <a:latin typeface="Lucida Console"/>
                <a:cs typeface="Lucida Console"/>
              </a:rPr>
              <a:t>, Colombia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97.03%  AS44034   </a:t>
            </a:r>
            <a:r>
              <a:rPr lang="en-US" sz="900" dirty="0" smtClean="0">
                <a:latin typeface="Lucida Console"/>
                <a:cs typeface="Lucida Console"/>
              </a:rPr>
              <a:t>261   </a:t>
            </a:r>
            <a:r>
              <a:rPr lang="en-US" sz="900" dirty="0">
                <a:latin typeface="Lucida Console"/>
                <a:cs typeface="Lucida Console"/>
              </a:rPr>
              <a:t>269 SE HI3G Hi3G Access AB, Sweden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96.83%  AS28725    </a:t>
            </a:r>
            <a:r>
              <a:rPr lang="en-US" sz="900" dirty="0" smtClean="0">
                <a:latin typeface="Lucida Console"/>
                <a:cs typeface="Lucida Console"/>
              </a:rPr>
              <a:t>61    </a:t>
            </a:r>
            <a:r>
              <a:rPr lang="en-US" sz="900" dirty="0">
                <a:latin typeface="Lucida Console"/>
                <a:cs typeface="Lucida Console"/>
              </a:rPr>
              <a:t>63 CZ CZ-EUROTEL-AS AS of </a:t>
            </a:r>
            <a:r>
              <a:rPr lang="en-US" sz="900" dirty="0" err="1">
                <a:latin typeface="Lucida Console"/>
                <a:cs typeface="Lucida Console"/>
              </a:rPr>
              <a:t>Eurotel</a:t>
            </a:r>
            <a:r>
              <a:rPr lang="en-US" sz="900" dirty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Praha</a:t>
            </a:r>
            <a:r>
              <a:rPr lang="en-US" sz="900" dirty="0">
                <a:latin typeface="Lucida Console"/>
                <a:cs typeface="Lucida Console"/>
              </a:rPr>
              <a:t>, Czech Republic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96.49%  AS15600    </a:t>
            </a:r>
            <a:r>
              <a:rPr lang="en-US" sz="900" dirty="0" smtClean="0">
                <a:latin typeface="Lucida Console"/>
                <a:cs typeface="Lucida Console"/>
              </a:rPr>
              <a:t>55    </a:t>
            </a:r>
            <a:r>
              <a:rPr lang="en-US" sz="900" dirty="0">
                <a:latin typeface="Lucida Console"/>
                <a:cs typeface="Lucida Console"/>
              </a:rPr>
              <a:t>57 CH FINECOM </a:t>
            </a:r>
            <a:r>
              <a:rPr lang="en-US" sz="900" dirty="0" err="1">
                <a:latin typeface="Lucida Console"/>
                <a:cs typeface="Lucida Console"/>
              </a:rPr>
              <a:t>Finecom</a:t>
            </a:r>
            <a:r>
              <a:rPr lang="en-US" sz="900" dirty="0">
                <a:latin typeface="Lucida Console"/>
                <a:cs typeface="Lucida Console"/>
              </a:rPr>
              <a:t> Telecommunications AG, Switzerland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96.26%  AS20776   </a:t>
            </a:r>
            <a:r>
              <a:rPr lang="en-US" sz="900" dirty="0" smtClean="0">
                <a:latin typeface="Lucida Console"/>
                <a:cs typeface="Lucida Console"/>
              </a:rPr>
              <a:t>180   </a:t>
            </a:r>
            <a:r>
              <a:rPr lang="en-US" sz="900" dirty="0">
                <a:latin typeface="Lucida Console"/>
                <a:cs typeface="Lucida Console"/>
              </a:rPr>
              <a:t>187 FR OUTREMER-AS </a:t>
            </a:r>
            <a:r>
              <a:rPr lang="en-US" sz="900" dirty="0" err="1">
                <a:latin typeface="Lucida Console"/>
                <a:cs typeface="Lucida Console"/>
              </a:rPr>
              <a:t>Outremer</a:t>
            </a:r>
            <a:r>
              <a:rPr lang="en-US" sz="900" dirty="0">
                <a:latin typeface="Lucida Console"/>
                <a:cs typeface="Lucida Console"/>
              </a:rPr>
              <a:t> Telecom, France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94.93%  AS12912   </a:t>
            </a:r>
            <a:r>
              <a:rPr lang="en-US" sz="900" dirty="0" smtClean="0">
                <a:latin typeface="Lucida Console"/>
                <a:cs typeface="Lucida Console"/>
              </a:rPr>
              <a:t>712   </a:t>
            </a:r>
            <a:r>
              <a:rPr lang="en-US" sz="900" dirty="0">
                <a:latin typeface="Lucida Console"/>
                <a:cs typeface="Lucida Console"/>
              </a:rPr>
              <a:t>750 PL ERA </a:t>
            </a:r>
            <a:r>
              <a:rPr lang="en-US" sz="900" dirty="0" err="1">
                <a:latin typeface="Lucida Console"/>
                <a:cs typeface="Lucida Console"/>
              </a:rPr>
              <a:t>Polska</a:t>
            </a:r>
            <a:r>
              <a:rPr lang="en-US" sz="900" dirty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Telefonia</a:t>
            </a:r>
            <a:r>
              <a:rPr lang="en-US" sz="900" dirty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Cyfrowa</a:t>
            </a:r>
            <a:r>
              <a:rPr lang="en-US" sz="900" dirty="0">
                <a:latin typeface="Lucida Console"/>
                <a:cs typeface="Lucida Console"/>
              </a:rPr>
              <a:t> S.A., Poland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94.30%  AS31343   </a:t>
            </a:r>
            <a:r>
              <a:rPr lang="en-US" sz="900" dirty="0" smtClean="0">
                <a:latin typeface="Lucida Console"/>
                <a:cs typeface="Lucida Console"/>
              </a:rPr>
              <a:t>248   </a:t>
            </a:r>
            <a:r>
              <a:rPr lang="en-US" sz="900" dirty="0">
                <a:latin typeface="Lucida Console"/>
                <a:cs typeface="Lucida Console"/>
              </a:rPr>
              <a:t>263 UA INTERTELECOM </a:t>
            </a:r>
            <a:r>
              <a:rPr lang="en-US" sz="900" dirty="0" err="1">
                <a:latin typeface="Lucida Console"/>
                <a:cs typeface="Lucida Console"/>
              </a:rPr>
              <a:t>Intertelecom</a:t>
            </a:r>
            <a:r>
              <a:rPr lang="en-US" sz="900" dirty="0">
                <a:latin typeface="Lucida Console"/>
                <a:cs typeface="Lucida Console"/>
              </a:rPr>
              <a:t> Ltd, Ukraine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91.87%  AS29518   </a:t>
            </a:r>
            <a:r>
              <a:rPr lang="en-US" sz="900" dirty="0" smtClean="0">
                <a:latin typeface="Lucida Console"/>
                <a:cs typeface="Lucida Console"/>
              </a:rPr>
              <a:t>113   </a:t>
            </a:r>
            <a:r>
              <a:rPr lang="en-US" sz="900" dirty="0">
                <a:latin typeface="Lucida Console"/>
                <a:cs typeface="Lucida Console"/>
              </a:rPr>
              <a:t>123 SE BREDBAND2 Bredband2 AB, Sweden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90.86%   AS5466  </a:t>
            </a:r>
            <a:r>
              <a:rPr lang="en-US" sz="900" dirty="0" smtClean="0">
                <a:latin typeface="Lucida Console"/>
                <a:cs typeface="Lucida Console"/>
              </a:rPr>
              <a:t>1631  </a:t>
            </a:r>
            <a:r>
              <a:rPr lang="en-US" sz="900" dirty="0">
                <a:latin typeface="Lucida Console"/>
                <a:cs typeface="Lucida Console"/>
              </a:rPr>
              <a:t>1795 IE EIRCOM </a:t>
            </a:r>
            <a:r>
              <a:rPr lang="en-US" sz="900" dirty="0" err="1">
                <a:latin typeface="Lucida Console"/>
                <a:cs typeface="Lucida Console"/>
              </a:rPr>
              <a:t>Eircom</a:t>
            </a:r>
            <a:r>
              <a:rPr lang="en-US" sz="900" dirty="0">
                <a:latin typeface="Lucida Console"/>
                <a:cs typeface="Lucida Console"/>
              </a:rPr>
              <a:t> Limited, Ireland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90.79%  AS38484    </a:t>
            </a:r>
            <a:r>
              <a:rPr lang="en-US" sz="900" dirty="0" smtClean="0">
                <a:latin typeface="Lucida Console"/>
                <a:cs typeface="Lucida Console"/>
              </a:rPr>
              <a:t>69    </a:t>
            </a:r>
            <a:r>
              <a:rPr lang="en-US" sz="900" dirty="0">
                <a:latin typeface="Lucida Console"/>
                <a:cs typeface="Lucida Console"/>
              </a:rPr>
              <a:t>76 AU VIRGIN-BROADBAND-AS-AP Virgin Broadband VISP, Australia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88.06%  AS22047  </a:t>
            </a:r>
            <a:r>
              <a:rPr lang="en-US" sz="900" dirty="0" smtClean="0">
                <a:latin typeface="Lucida Console"/>
                <a:cs typeface="Lucida Console"/>
              </a:rPr>
              <a:t>2066  </a:t>
            </a:r>
            <a:r>
              <a:rPr lang="en-US" sz="900" dirty="0">
                <a:latin typeface="Lucida Console"/>
                <a:cs typeface="Lucida Console"/>
              </a:rPr>
              <a:t>2346 CL VTR BANDA ANCHA S.A., Chile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87.83%  AS11992   </a:t>
            </a:r>
            <a:r>
              <a:rPr lang="en-US" sz="900" dirty="0" smtClean="0">
                <a:latin typeface="Lucida Console"/>
                <a:cs typeface="Lucida Console"/>
              </a:rPr>
              <a:t>570   </a:t>
            </a:r>
            <a:r>
              <a:rPr lang="en-US" sz="900" dirty="0">
                <a:latin typeface="Lucida Console"/>
                <a:cs typeface="Lucida Console"/>
              </a:rPr>
              <a:t>649 PR CENTENNIAL-PR - Centennial de Puerto Rico, Puerto Rico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87.74%   AS3737    </a:t>
            </a:r>
            <a:r>
              <a:rPr lang="en-US" sz="900" dirty="0" smtClean="0">
                <a:latin typeface="Lucida Console"/>
                <a:cs typeface="Lucida Console"/>
              </a:rPr>
              <a:t>93   </a:t>
            </a:r>
            <a:r>
              <a:rPr lang="en-US" sz="900" dirty="0">
                <a:latin typeface="Lucida Console"/>
                <a:cs typeface="Lucida Console"/>
              </a:rPr>
              <a:t>106 US PTD-AS - </a:t>
            </a:r>
            <a:r>
              <a:rPr lang="en-US" sz="900" dirty="0" err="1">
                <a:latin typeface="Lucida Console"/>
                <a:cs typeface="Lucida Console"/>
              </a:rPr>
              <a:t>PenTeleData</a:t>
            </a:r>
            <a:r>
              <a:rPr lang="en-US" sz="900" dirty="0">
                <a:latin typeface="Lucida Console"/>
                <a:cs typeface="Lucida Console"/>
              </a:rPr>
              <a:t> Inc., United States of America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87.40%  AS17711   </a:t>
            </a:r>
            <a:r>
              <a:rPr lang="en-US" sz="900" dirty="0" smtClean="0">
                <a:latin typeface="Lucida Console"/>
                <a:cs typeface="Lucida Console"/>
              </a:rPr>
              <a:t>111   </a:t>
            </a:r>
            <a:r>
              <a:rPr lang="en-US" sz="900" dirty="0">
                <a:latin typeface="Lucida Console"/>
                <a:cs typeface="Lucida Console"/>
              </a:rPr>
              <a:t>127 TW NDHU-TW National Dong </a:t>
            </a:r>
            <a:r>
              <a:rPr lang="en-US" sz="900" dirty="0" err="1">
                <a:latin typeface="Lucida Console"/>
                <a:cs typeface="Lucida Console"/>
              </a:rPr>
              <a:t>Hwa</a:t>
            </a:r>
            <a:r>
              <a:rPr lang="en-US" sz="900" dirty="0">
                <a:latin typeface="Lucida Console"/>
                <a:cs typeface="Lucida Console"/>
              </a:rPr>
              <a:t> University, Taiwan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86.25%   AS3301   </a:t>
            </a:r>
            <a:r>
              <a:rPr lang="en-US" sz="900" dirty="0" smtClean="0">
                <a:latin typeface="Lucida Console"/>
                <a:cs typeface="Lucida Console"/>
              </a:rPr>
              <a:t>508   </a:t>
            </a:r>
            <a:r>
              <a:rPr lang="en-US" sz="900" dirty="0">
                <a:latin typeface="Lucida Console"/>
                <a:cs typeface="Lucida Console"/>
              </a:rPr>
              <a:t>589 SE TELIANET-SWEDEN </a:t>
            </a:r>
            <a:r>
              <a:rPr lang="en-US" sz="900" dirty="0" err="1">
                <a:latin typeface="Lucida Console"/>
                <a:cs typeface="Lucida Console"/>
              </a:rPr>
              <a:t>TeliaSonera</a:t>
            </a:r>
            <a:r>
              <a:rPr lang="en-US" sz="900" dirty="0">
                <a:latin typeface="Lucida Console"/>
                <a:cs typeface="Lucida Console"/>
              </a:rPr>
              <a:t> AB, Sweden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85.19%   AS3245    </a:t>
            </a:r>
            <a:r>
              <a:rPr lang="en-US" sz="900" dirty="0" smtClean="0">
                <a:latin typeface="Lucida Console"/>
                <a:cs typeface="Lucida Console"/>
              </a:rPr>
              <a:t>46    </a:t>
            </a:r>
            <a:r>
              <a:rPr lang="en-US" sz="900" dirty="0">
                <a:latin typeface="Lucida Console"/>
                <a:cs typeface="Lucida Console"/>
              </a:rPr>
              <a:t>54 BG DIGSYS-AS Digital Systems Ltd, Bulgaria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83.78%  AS41833    </a:t>
            </a:r>
            <a:r>
              <a:rPr lang="en-US" sz="900" dirty="0" smtClean="0">
                <a:latin typeface="Lucida Console"/>
                <a:cs typeface="Lucida Console"/>
              </a:rPr>
              <a:t>62    </a:t>
            </a:r>
            <a:r>
              <a:rPr lang="en-US" sz="900" dirty="0">
                <a:latin typeface="Lucida Console"/>
                <a:cs typeface="Lucida Console"/>
              </a:rPr>
              <a:t>74 LB MOSCANET </a:t>
            </a:r>
            <a:r>
              <a:rPr lang="en-US" sz="900" dirty="0" err="1">
                <a:latin typeface="Lucida Console"/>
                <a:cs typeface="Lucida Console"/>
              </a:rPr>
              <a:t>Moscanet</a:t>
            </a:r>
            <a:r>
              <a:rPr lang="en-US" sz="900" dirty="0">
                <a:latin typeface="Lucida Console"/>
                <a:cs typeface="Lucida Console"/>
              </a:rPr>
              <a:t> (WISE), Lebanon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82.26%   AS8473   </a:t>
            </a:r>
            <a:r>
              <a:rPr lang="en-US" sz="900" dirty="0" smtClean="0">
                <a:latin typeface="Lucida Console"/>
                <a:cs typeface="Lucida Console"/>
              </a:rPr>
              <a:t>102   </a:t>
            </a:r>
            <a:r>
              <a:rPr lang="en-US" sz="900" dirty="0">
                <a:latin typeface="Lucida Console"/>
                <a:cs typeface="Lucida Console"/>
              </a:rPr>
              <a:t>124 SE BAHNHOF </a:t>
            </a:r>
            <a:r>
              <a:rPr lang="en-US" sz="900" dirty="0" err="1">
                <a:latin typeface="Lucida Console"/>
                <a:cs typeface="Lucida Console"/>
              </a:rPr>
              <a:t>Bahnhof</a:t>
            </a:r>
            <a:r>
              <a:rPr lang="en-US" sz="900" dirty="0">
                <a:latin typeface="Lucida Console"/>
                <a:cs typeface="Lucida Console"/>
              </a:rPr>
              <a:t> Internet AB, Sweden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80.43%   AS7922  </a:t>
            </a:r>
            <a:r>
              <a:rPr lang="en-US" sz="900" dirty="0" smtClean="0">
                <a:latin typeface="Lucida Console"/>
                <a:cs typeface="Lucida Console"/>
              </a:rPr>
              <a:t>8855 </a:t>
            </a:r>
            <a:r>
              <a:rPr lang="en-US" sz="900" dirty="0">
                <a:latin typeface="Lucida Console"/>
                <a:cs typeface="Lucida Console"/>
              </a:rPr>
              <a:t>11010 US COMCAST-7922 - Comcast Cable Communications, Inc., United States of America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80.27%   AS4704   </a:t>
            </a:r>
            <a:r>
              <a:rPr lang="en-US" sz="900" dirty="0" smtClean="0">
                <a:latin typeface="Lucida Console"/>
                <a:cs typeface="Lucida Console"/>
              </a:rPr>
              <a:t>118   </a:t>
            </a:r>
            <a:r>
              <a:rPr lang="en-US" sz="900" dirty="0">
                <a:latin typeface="Lucida Console"/>
                <a:cs typeface="Lucida Console"/>
              </a:rPr>
              <a:t>147 JP SANNET SANYO Information Technology Solutions Co., Ltd., Japan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80.09%   AS5713   </a:t>
            </a:r>
            <a:r>
              <a:rPr lang="en-US" sz="900" dirty="0" smtClean="0">
                <a:latin typeface="Lucida Console"/>
                <a:cs typeface="Lucida Console"/>
              </a:rPr>
              <a:t>744   </a:t>
            </a:r>
            <a:r>
              <a:rPr lang="en-US" sz="900" dirty="0">
                <a:latin typeface="Lucida Console"/>
                <a:cs typeface="Lucida Console"/>
              </a:rPr>
              <a:t>929 ZA SAIX-NET, South Africa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80.00%  AS41749   </a:t>
            </a:r>
            <a:r>
              <a:rPr lang="en-US" sz="900" dirty="0" smtClean="0">
                <a:latin typeface="Lucida Console"/>
                <a:cs typeface="Lucida Console"/>
              </a:rPr>
              <a:t>100   </a:t>
            </a:r>
            <a:r>
              <a:rPr lang="en-US" sz="900" dirty="0">
                <a:latin typeface="Lucida Console"/>
                <a:cs typeface="Lucida Console"/>
              </a:rPr>
              <a:t>125 RO NETCOMPUTERS-AS Net &amp; Computers SRL, Romania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79.44%  AS24852    </a:t>
            </a:r>
            <a:r>
              <a:rPr lang="en-US" sz="900" dirty="0" smtClean="0">
                <a:latin typeface="Lucida Console"/>
                <a:cs typeface="Lucida Console"/>
              </a:rPr>
              <a:t>85   </a:t>
            </a:r>
            <a:r>
              <a:rPr lang="en-US" sz="900" dirty="0">
                <a:latin typeface="Lucida Console"/>
                <a:cs typeface="Lucida Console"/>
              </a:rPr>
              <a:t>107 LT VINITA VINITA Internet Services, Lithuania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76.16%   AS1257   </a:t>
            </a:r>
            <a:r>
              <a:rPr lang="en-US" sz="900" dirty="0" smtClean="0">
                <a:latin typeface="Lucida Console"/>
                <a:cs typeface="Lucida Console"/>
              </a:rPr>
              <a:t>409   </a:t>
            </a:r>
            <a:r>
              <a:rPr lang="en-US" sz="900" dirty="0">
                <a:latin typeface="Lucida Console"/>
                <a:cs typeface="Lucida Console"/>
              </a:rPr>
              <a:t>537 EU TELE2, European Union</a:t>
            </a: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451" y="6346505"/>
            <a:ext cx="7895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Ranking only those ASs with more than 50 sample points in this experiment run (15,134 AS’s)</a:t>
            </a:r>
            <a:endParaRPr lang="en-US" sz="1200" dirty="0">
              <a:latin typeface="AhnbergHand"/>
              <a:cs typeface="AhnbergHand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567749" y="1513574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22061" y="1678893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20930" y="1144242"/>
            <a:ext cx="741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Validate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DNSSEC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775522" y="1395690"/>
            <a:ext cx="5323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Total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991" y="1174465"/>
            <a:ext cx="74100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  <a:latin typeface="Lucida Console"/>
                <a:cs typeface="Lucida Console"/>
              </a:rPr>
              <a:t>v</a:t>
            </a:r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alidate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DNSSEC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056308" y="1654694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192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Sort-of-Good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1.6% of clients appear to use DNSSEC-validating resolvers</a:t>
            </a: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- </a:t>
            </a:r>
            <a:r>
              <a:rPr lang="en-US" smtClean="0">
                <a:latin typeface="+mn-lt"/>
              </a:rPr>
              <a:t>that’s almost twice </a:t>
            </a:r>
            <a:r>
              <a:rPr lang="en-US" dirty="0" smtClean="0">
                <a:latin typeface="+mn-lt"/>
              </a:rPr>
              <a:t>the amount DNSSEC validation coverage for the Internet than the amount of users who have IPv6!</a:t>
            </a:r>
          </a:p>
        </p:txBody>
      </p:sp>
    </p:spTree>
    <p:extLst>
      <p:ext uri="{BB962C8B-B14F-4D97-AF65-F5344CB8AC3E}">
        <p14:creationId xmlns:p14="http://schemas.microsoft.com/office/powerpoint/2010/main" val="2604912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1298856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Use code embedded in an online ad to perform two simple DNSSEC tests</a:t>
            </a:r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56583" y="3014506"/>
            <a:ext cx="7695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>
                <a:latin typeface="Lucida Console"/>
                <a:cs typeface="Lucida Console"/>
              </a:rPr>
              <a:t>GET http://t10000.u5950826831.s1347594696.i767.v6022.</a:t>
            </a:r>
            <a:r>
              <a:rPr lang="pl-PL" sz="1200" dirty="0">
                <a:latin typeface="Lucida Console"/>
                <a:cs typeface="Lucida Console"/>
              </a:rPr>
              <a:t>e</a:t>
            </a:r>
            <a:r>
              <a:rPr lang="pl-PL" sz="1200" dirty="0" smtClean="0">
                <a:latin typeface="Lucida Console"/>
                <a:cs typeface="Lucida Console"/>
              </a:rPr>
              <a:t>.t6.dotnxdomain.net/1x1.png</a:t>
            </a:r>
            <a:endParaRPr lang="en-US" sz="1200" dirty="0" smtClean="0">
              <a:latin typeface="Lucida Console"/>
              <a:cs typeface="Lucida Console"/>
            </a:endParaRPr>
          </a:p>
          <a:p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6709663" y="4053548"/>
            <a:ext cx="1636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1x1 pixel image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9198" y="4422880"/>
            <a:ext cx="2367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DNSSEC-signed domain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12096" y="4944612"/>
            <a:ext cx="2771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DNSSEC-signed subdomain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4655" y="5811772"/>
            <a:ext cx="3780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</a:t>
            </a:r>
            <a:r>
              <a:rPr lang="en-US" dirty="0" smtClean="0"/>
              <a:t>nique experiment identifier string</a:t>
            </a:r>
          </a:p>
          <a:p>
            <a:pPr algn="ctr"/>
            <a:r>
              <a:rPr lang="en-US" dirty="0" smtClean="0"/>
              <a:t>(to eliminate interactions with caches)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5643703" y="3206921"/>
            <a:ext cx="1067211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86700" y="3206783"/>
            <a:ext cx="245304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116701" y="5249412"/>
            <a:ext cx="1737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 type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5141401" y="3218075"/>
            <a:ext cx="245304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921800" y="3245404"/>
            <a:ext cx="2152208" cy="240415"/>
          </a:xfrm>
          <a:custGeom>
            <a:avLst/>
            <a:gdLst>
              <a:gd name="connsiteX0" fmla="*/ 113861 w 3912133"/>
              <a:gd name="connsiteY0" fmla="*/ 0 h 243877"/>
              <a:gd name="connsiteX1" fmla="*/ 139519 w 3912133"/>
              <a:gd name="connsiteY1" fmla="*/ 102621 h 243877"/>
              <a:gd name="connsiteX2" fmla="*/ 1499413 w 3912133"/>
              <a:gd name="connsiteY2" fmla="*/ 115449 h 243877"/>
              <a:gd name="connsiteX3" fmla="*/ 1768825 w 3912133"/>
              <a:gd name="connsiteY3" fmla="*/ 243726 h 243877"/>
              <a:gd name="connsiteX4" fmla="*/ 1820142 w 3912133"/>
              <a:gd name="connsiteY4" fmla="*/ 141104 h 243877"/>
              <a:gd name="connsiteX5" fmla="*/ 1909946 w 3912133"/>
              <a:gd name="connsiteY5" fmla="*/ 128277 h 243877"/>
              <a:gd name="connsiteX6" fmla="*/ 3167206 w 3912133"/>
              <a:gd name="connsiteY6" fmla="*/ 89794 h 243877"/>
              <a:gd name="connsiteX7" fmla="*/ 3834324 w 3912133"/>
              <a:gd name="connsiteY7" fmla="*/ 102621 h 243877"/>
              <a:gd name="connsiteX8" fmla="*/ 3898470 w 3912133"/>
              <a:gd name="connsiteY8" fmla="*/ 0 h 243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12133" h="243877">
                <a:moveTo>
                  <a:pt x="113861" y="0"/>
                </a:moveTo>
                <a:cubicBezTo>
                  <a:pt x="11227" y="41690"/>
                  <a:pt x="-91406" y="83380"/>
                  <a:pt x="139519" y="102621"/>
                </a:cubicBezTo>
                <a:cubicBezTo>
                  <a:pt x="370444" y="121863"/>
                  <a:pt x="1227862" y="91932"/>
                  <a:pt x="1499413" y="115449"/>
                </a:cubicBezTo>
                <a:cubicBezTo>
                  <a:pt x="1770964" y="138966"/>
                  <a:pt x="1715370" y="239450"/>
                  <a:pt x="1768825" y="243726"/>
                </a:cubicBezTo>
                <a:cubicBezTo>
                  <a:pt x="1822280" y="248002"/>
                  <a:pt x="1796622" y="160345"/>
                  <a:pt x="1820142" y="141104"/>
                </a:cubicBezTo>
                <a:cubicBezTo>
                  <a:pt x="1843662" y="121863"/>
                  <a:pt x="1909946" y="128277"/>
                  <a:pt x="1909946" y="128277"/>
                </a:cubicBezTo>
                <a:lnTo>
                  <a:pt x="3167206" y="89794"/>
                </a:lnTo>
                <a:cubicBezTo>
                  <a:pt x="3487936" y="85518"/>
                  <a:pt x="3712447" y="117587"/>
                  <a:pt x="3834324" y="102621"/>
                </a:cubicBezTo>
                <a:cubicBezTo>
                  <a:pt x="3956201" y="87655"/>
                  <a:pt x="3898470" y="0"/>
                  <a:pt x="3898470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7130338" y="3245404"/>
            <a:ext cx="605659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rot="11326874">
            <a:off x="7081709" y="3489130"/>
            <a:ext cx="320729" cy="656605"/>
          </a:xfrm>
          <a:custGeom>
            <a:avLst/>
            <a:gdLst>
              <a:gd name="connsiteX0" fmla="*/ 320729 w 320729"/>
              <a:gd name="connsiteY0" fmla="*/ 0 h 656605"/>
              <a:gd name="connsiteX1" fmla="*/ 115463 w 320729"/>
              <a:gd name="connsiteY1" fmla="*/ 615729 h 656605"/>
              <a:gd name="connsiteX2" fmla="*/ 218096 w 320729"/>
              <a:gd name="connsiteY2" fmla="*/ 602901 h 656605"/>
              <a:gd name="connsiteX3" fmla="*/ 89804 w 320729"/>
              <a:gd name="connsiteY3" fmla="*/ 654212 h 656605"/>
              <a:gd name="connsiteX4" fmla="*/ 0 w 320729"/>
              <a:gd name="connsiteY4" fmla="*/ 513107 h 656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729" h="656605">
                <a:moveTo>
                  <a:pt x="320729" y="0"/>
                </a:moveTo>
                <a:cubicBezTo>
                  <a:pt x="226648" y="257623"/>
                  <a:pt x="132568" y="515246"/>
                  <a:pt x="115463" y="615729"/>
                </a:cubicBezTo>
                <a:cubicBezTo>
                  <a:pt x="98357" y="716213"/>
                  <a:pt x="222372" y="596487"/>
                  <a:pt x="218096" y="602901"/>
                </a:cubicBezTo>
                <a:cubicBezTo>
                  <a:pt x="213820" y="609315"/>
                  <a:pt x="126153" y="669178"/>
                  <a:pt x="89804" y="654212"/>
                </a:cubicBezTo>
                <a:cubicBezTo>
                  <a:pt x="53455" y="639246"/>
                  <a:pt x="26727" y="576176"/>
                  <a:pt x="0" y="513107"/>
                </a:cubicBezTo>
              </a:path>
            </a:pathLst>
          </a:custGeom>
          <a:ln>
            <a:solidFill>
              <a:srgbClr val="D9969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 rot="11490487">
            <a:off x="5721816" y="3437819"/>
            <a:ext cx="449021" cy="1068408"/>
          </a:xfrm>
          <a:custGeom>
            <a:avLst/>
            <a:gdLst>
              <a:gd name="connsiteX0" fmla="*/ 449021 w 449021"/>
              <a:gd name="connsiteY0" fmla="*/ 0 h 1068408"/>
              <a:gd name="connsiteX1" fmla="*/ 205266 w 449021"/>
              <a:gd name="connsiteY1" fmla="*/ 590073 h 1068408"/>
              <a:gd name="connsiteX2" fmla="*/ 153950 w 449021"/>
              <a:gd name="connsiteY2" fmla="*/ 1051870 h 1068408"/>
              <a:gd name="connsiteX3" fmla="*/ 282242 w 449021"/>
              <a:gd name="connsiteY3" fmla="*/ 974904 h 1068408"/>
              <a:gd name="connsiteX4" fmla="*/ 141121 w 449021"/>
              <a:gd name="connsiteY4" fmla="*/ 1064698 h 1068408"/>
              <a:gd name="connsiteX5" fmla="*/ 0 w 449021"/>
              <a:gd name="connsiteY5" fmla="*/ 962076 h 1068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9021" h="1068408">
                <a:moveTo>
                  <a:pt x="449021" y="0"/>
                </a:moveTo>
                <a:cubicBezTo>
                  <a:pt x="351732" y="207380"/>
                  <a:pt x="254444" y="414761"/>
                  <a:pt x="205266" y="590073"/>
                </a:cubicBezTo>
                <a:cubicBezTo>
                  <a:pt x="156087" y="765385"/>
                  <a:pt x="141121" y="987732"/>
                  <a:pt x="153950" y="1051870"/>
                </a:cubicBezTo>
                <a:cubicBezTo>
                  <a:pt x="166779" y="1116008"/>
                  <a:pt x="284380" y="972766"/>
                  <a:pt x="282242" y="974904"/>
                </a:cubicBezTo>
                <a:cubicBezTo>
                  <a:pt x="280104" y="977042"/>
                  <a:pt x="188161" y="1066836"/>
                  <a:pt x="141121" y="1064698"/>
                </a:cubicBezTo>
                <a:cubicBezTo>
                  <a:pt x="94081" y="1062560"/>
                  <a:pt x="0" y="962076"/>
                  <a:pt x="0" y="962076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182314" y="3549768"/>
            <a:ext cx="1385802" cy="1414545"/>
          </a:xfrm>
          <a:custGeom>
            <a:avLst/>
            <a:gdLst>
              <a:gd name="connsiteX0" fmla="*/ 0 w 1385802"/>
              <a:gd name="connsiteY0" fmla="*/ 1414545 h 1414545"/>
              <a:gd name="connsiteX1" fmla="*/ 1051993 w 1385802"/>
              <a:gd name="connsiteY1" fmla="*/ 439641 h 1414545"/>
              <a:gd name="connsiteX2" fmla="*/ 1321405 w 1385802"/>
              <a:gd name="connsiteY2" fmla="*/ 16328 h 1414545"/>
              <a:gd name="connsiteX3" fmla="*/ 1385551 w 1385802"/>
              <a:gd name="connsiteY3" fmla="*/ 80466 h 1414545"/>
              <a:gd name="connsiteX4" fmla="*/ 1308576 w 1385802"/>
              <a:gd name="connsiteY4" fmla="*/ 16328 h 1414545"/>
              <a:gd name="connsiteX5" fmla="*/ 1218772 w 1385802"/>
              <a:gd name="connsiteY5" fmla="*/ 16328 h 1414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85802" h="1414545">
                <a:moveTo>
                  <a:pt x="0" y="1414545"/>
                </a:moveTo>
                <a:cubicBezTo>
                  <a:pt x="415879" y="1043611"/>
                  <a:pt x="831759" y="672677"/>
                  <a:pt x="1051993" y="439641"/>
                </a:cubicBezTo>
                <a:cubicBezTo>
                  <a:pt x="1272227" y="206605"/>
                  <a:pt x="1265812" y="76190"/>
                  <a:pt x="1321405" y="16328"/>
                </a:cubicBezTo>
                <a:cubicBezTo>
                  <a:pt x="1376998" y="-43534"/>
                  <a:pt x="1387689" y="80466"/>
                  <a:pt x="1385551" y="80466"/>
                </a:cubicBezTo>
                <a:cubicBezTo>
                  <a:pt x="1383413" y="80466"/>
                  <a:pt x="1336372" y="27018"/>
                  <a:pt x="1308576" y="16328"/>
                </a:cubicBezTo>
                <a:cubicBezTo>
                  <a:pt x="1280780" y="5638"/>
                  <a:pt x="1249776" y="10983"/>
                  <a:pt x="1218772" y="16328"/>
                </a:cubicBezTo>
              </a:path>
            </a:pathLst>
          </a:cu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002029" y="3485819"/>
            <a:ext cx="2190670" cy="1760703"/>
          </a:xfrm>
          <a:custGeom>
            <a:avLst/>
            <a:gdLst>
              <a:gd name="connsiteX0" fmla="*/ 0 w 2190670"/>
              <a:gd name="connsiteY0" fmla="*/ 1760703 h 1760703"/>
              <a:gd name="connsiteX1" fmla="*/ 1128968 w 2190670"/>
              <a:gd name="connsiteY1" fmla="*/ 772972 h 1760703"/>
              <a:gd name="connsiteX2" fmla="*/ 2078327 w 2190670"/>
              <a:gd name="connsiteY2" fmla="*/ 118760 h 1760703"/>
              <a:gd name="connsiteX3" fmla="*/ 2168132 w 2190670"/>
              <a:gd name="connsiteY3" fmla="*/ 3311 h 1760703"/>
              <a:gd name="connsiteX4" fmla="*/ 2039840 w 2190670"/>
              <a:gd name="connsiteY4" fmla="*/ 28966 h 1760703"/>
              <a:gd name="connsiteX5" fmla="*/ 2168132 w 2190670"/>
              <a:gd name="connsiteY5" fmla="*/ 3311 h 1760703"/>
              <a:gd name="connsiteX6" fmla="*/ 2180961 w 2190670"/>
              <a:gd name="connsiteY6" fmla="*/ 93105 h 1760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90670" h="1760703">
                <a:moveTo>
                  <a:pt x="0" y="1760703"/>
                </a:moveTo>
                <a:cubicBezTo>
                  <a:pt x="391290" y="1403666"/>
                  <a:pt x="782580" y="1046629"/>
                  <a:pt x="1128968" y="772972"/>
                </a:cubicBezTo>
                <a:cubicBezTo>
                  <a:pt x="1475356" y="499315"/>
                  <a:pt x="1905133" y="247037"/>
                  <a:pt x="2078327" y="118760"/>
                </a:cubicBezTo>
                <a:cubicBezTo>
                  <a:pt x="2251521" y="-9517"/>
                  <a:pt x="2174547" y="18277"/>
                  <a:pt x="2168132" y="3311"/>
                </a:cubicBezTo>
                <a:cubicBezTo>
                  <a:pt x="2161718" y="-11655"/>
                  <a:pt x="2039840" y="28966"/>
                  <a:pt x="2039840" y="28966"/>
                </a:cubicBezTo>
                <a:cubicBezTo>
                  <a:pt x="2039840" y="28966"/>
                  <a:pt x="2144612" y="-7379"/>
                  <a:pt x="2168132" y="3311"/>
                </a:cubicBezTo>
                <a:cubicBezTo>
                  <a:pt x="2191652" y="14001"/>
                  <a:pt x="2186306" y="53553"/>
                  <a:pt x="2180961" y="93105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1180285" y="3574246"/>
            <a:ext cx="1741749" cy="2249522"/>
          </a:xfrm>
          <a:custGeom>
            <a:avLst/>
            <a:gdLst>
              <a:gd name="connsiteX0" fmla="*/ 0 w 1865922"/>
              <a:gd name="connsiteY0" fmla="*/ 2249522 h 2249522"/>
              <a:gd name="connsiteX1" fmla="*/ 1231601 w 1865922"/>
              <a:gd name="connsiteY1" fmla="*/ 1223307 h 2249522"/>
              <a:gd name="connsiteX2" fmla="*/ 1808915 w 1865922"/>
              <a:gd name="connsiteY2" fmla="*/ 68816 h 2249522"/>
              <a:gd name="connsiteX3" fmla="*/ 1834573 w 1865922"/>
              <a:gd name="connsiteY3" fmla="*/ 120127 h 2249522"/>
              <a:gd name="connsiteX4" fmla="*/ 1719110 w 1865922"/>
              <a:gd name="connsiteY4" fmla="*/ 17505 h 2249522"/>
              <a:gd name="connsiteX5" fmla="*/ 1860231 w 1865922"/>
              <a:gd name="connsiteY5" fmla="*/ 17505 h 2249522"/>
              <a:gd name="connsiteX6" fmla="*/ 1860231 w 1865922"/>
              <a:gd name="connsiteY6" fmla="*/ 17505 h 2249522"/>
              <a:gd name="connsiteX7" fmla="*/ 1808915 w 1865922"/>
              <a:gd name="connsiteY7" fmla="*/ 30333 h 2249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65922" h="2249522">
                <a:moveTo>
                  <a:pt x="0" y="2249522"/>
                </a:moveTo>
                <a:cubicBezTo>
                  <a:pt x="465057" y="1918140"/>
                  <a:pt x="930115" y="1586758"/>
                  <a:pt x="1231601" y="1223307"/>
                </a:cubicBezTo>
                <a:cubicBezTo>
                  <a:pt x="1533087" y="859856"/>
                  <a:pt x="1708420" y="252679"/>
                  <a:pt x="1808915" y="68816"/>
                </a:cubicBezTo>
                <a:cubicBezTo>
                  <a:pt x="1909410" y="-115047"/>
                  <a:pt x="1849541" y="128679"/>
                  <a:pt x="1834573" y="120127"/>
                </a:cubicBezTo>
                <a:cubicBezTo>
                  <a:pt x="1819605" y="111575"/>
                  <a:pt x="1714834" y="34609"/>
                  <a:pt x="1719110" y="17505"/>
                </a:cubicBezTo>
                <a:cubicBezTo>
                  <a:pt x="1723386" y="401"/>
                  <a:pt x="1860231" y="17505"/>
                  <a:pt x="1860231" y="17505"/>
                </a:cubicBezTo>
                <a:lnTo>
                  <a:pt x="1860231" y="17505"/>
                </a:lnTo>
                <a:lnTo>
                  <a:pt x="1808915" y="30333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5896" y="2821360"/>
            <a:ext cx="7695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>
                <a:latin typeface="Lucida Console"/>
                <a:cs typeface="Lucida Console"/>
              </a:rPr>
              <a:t>GET http://t10000.u5950826831.s1347594696.i767.v6022.d.t5.dotnxdomain.net/1x1.png</a:t>
            </a:r>
            <a:endParaRPr lang="en-US" sz="1200" dirty="0" smtClean="0">
              <a:latin typeface="Lucida Console"/>
              <a:cs typeface="Lucida Console"/>
            </a:endParaRPr>
          </a:p>
          <a:p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5905389" y="6325094"/>
            <a:ext cx="2930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Valid DNSSEC signature chain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90804" y="5935159"/>
            <a:ext cx="3098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Invalid DNSSEC 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rgbClr val="FF0000"/>
                </a:solidFill>
              </a:rPr>
              <a:t>ignature chain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7915230" y="2819130"/>
            <a:ext cx="907861" cy="3505964"/>
          </a:xfrm>
          <a:custGeom>
            <a:avLst/>
            <a:gdLst>
              <a:gd name="connsiteX0" fmla="*/ 224530 w 907861"/>
              <a:gd name="connsiteY0" fmla="*/ 3030977 h 3030977"/>
              <a:gd name="connsiteX1" fmla="*/ 493931 w 907861"/>
              <a:gd name="connsiteY1" fmla="*/ 2145764 h 3030977"/>
              <a:gd name="connsiteX2" fmla="*/ 907654 w 907861"/>
              <a:gd name="connsiteY2" fmla="*/ 452312 h 3030977"/>
              <a:gd name="connsiteX3" fmla="*/ 542038 w 907861"/>
              <a:gd name="connsiteY3" fmla="*/ 48192 h 3030977"/>
              <a:gd name="connsiteX4" fmla="*/ 22479 w 907861"/>
              <a:gd name="connsiteY4" fmla="*/ 144411 h 3030977"/>
              <a:gd name="connsiteX5" fmla="*/ 89829 w 907861"/>
              <a:gd name="connsiteY5" fmla="*/ 83 h 3030977"/>
              <a:gd name="connsiteX6" fmla="*/ 51343 w 907861"/>
              <a:gd name="connsiteY6" fmla="*/ 125167 h 3030977"/>
              <a:gd name="connsiteX7" fmla="*/ 166801 w 907861"/>
              <a:gd name="connsiteY7" fmla="*/ 231008 h 3030977"/>
              <a:gd name="connsiteX8" fmla="*/ 12857 w 907861"/>
              <a:gd name="connsiteY8" fmla="*/ 144411 h 303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7861" h="3030977">
                <a:moveTo>
                  <a:pt x="224530" y="3030977"/>
                </a:moveTo>
                <a:cubicBezTo>
                  <a:pt x="302303" y="2803259"/>
                  <a:pt x="380077" y="2575541"/>
                  <a:pt x="493931" y="2145764"/>
                </a:cubicBezTo>
                <a:cubicBezTo>
                  <a:pt x="607785" y="1715987"/>
                  <a:pt x="899636" y="801907"/>
                  <a:pt x="907654" y="452312"/>
                </a:cubicBezTo>
                <a:cubicBezTo>
                  <a:pt x="915672" y="102717"/>
                  <a:pt x="689567" y="99509"/>
                  <a:pt x="542038" y="48192"/>
                </a:cubicBezTo>
                <a:cubicBezTo>
                  <a:pt x="394509" y="-3125"/>
                  <a:pt x="97847" y="152429"/>
                  <a:pt x="22479" y="144411"/>
                </a:cubicBezTo>
                <a:cubicBezTo>
                  <a:pt x="-52889" y="136393"/>
                  <a:pt x="85019" y="3290"/>
                  <a:pt x="89829" y="83"/>
                </a:cubicBezTo>
                <a:cubicBezTo>
                  <a:pt x="94639" y="-3124"/>
                  <a:pt x="38514" y="86680"/>
                  <a:pt x="51343" y="125167"/>
                </a:cubicBezTo>
                <a:cubicBezTo>
                  <a:pt x="64172" y="163654"/>
                  <a:pt x="173215" y="227801"/>
                  <a:pt x="166801" y="231008"/>
                </a:cubicBezTo>
                <a:cubicBezTo>
                  <a:pt x="160387" y="234215"/>
                  <a:pt x="12857" y="144411"/>
                  <a:pt x="12857" y="144411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7831873" y="3145940"/>
            <a:ext cx="779533" cy="2935093"/>
          </a:xfrm>
          <a:custGeom>
            <a:avLst/>
            <a:gdLst>
              <a:gd name="connsiteX0" fmla="*/ 0 w 779533"/>
              <a:gd name="connsiteY0" fmla="*/ 2935093 h 2935093"/>
              <a:gd name="connsiteX1" fmla="*/ 500316 w 779533"/>
              <a:gd name="connsiteY1" fmla="*/ 1491810 h 2935093"/>
              <a:gd name="connsiteX2" fmla="*/ 769717 w 779533"/>
              <a:gd name="connsiteY2" fmla="*/ 106258 h 2935093"/>
              <a:gd name="connsiteX3" fmla="*/ 163565 w 779533"/>
              <a:gd name="connsiteY3" fmla="*/ 87014 h 2935093"/>
              <a:gd name="connsiteX4" fmla="*/ 250158 w 779533"/>
              <a:gd name="connsiteY4" fmla="*/ 29283 h 2935093"/>
              <a:gd name="connsiteX5" fmla="*/ 163565 w 779533"/>
              <a:gd name="connsiteY5" fmla="*/ 115880 h 2935093"/>
              <a:gd name="connsiteX6" fmla="*/ 327129 w 779533"/>
              <a:gd name="connsiteY6" fmla="*/ 183233 h 2935093"/>
              <a:gd name="connsiteX7" fmla="*/ 96214 w 779533"/>
              <a:gd name="connsiteY7" fmla="*/ 106258 h 293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9533" h="2935093">
                <a:moveTo>
                  <a:pt x="0" y="2935093"/>
                </a:moveTo>
                <a:cubicBezTo>
                  <a:pt x="186015" y="2449187"/>
                  <a:pt x="372030" y="1963282"/>
                  <a:pt x="500316" y="1491810"/>
                </a:cubicBezTo>
                <a:cubicBezTo>
                  <a:pt x="628602" y="1020338"/>
                  <a:pt x="825842" y="340391"/>
                  <a:pt x="769717" y="106258"/>
                </a:cubicBezTo>
                <a:cubicBezTo>
                  <a:pt x="713592" y="-127875"/>
                  <a:pt x="250158" y="99843"/>
                  <a:pt x="163565" y="87014"/>
                </a:cubicBezTo>
                <a:cubicBezTo>
                  <a:pt x="76972" y="74185"/>
                  <a:pt x="250158" y="24472"/>
                  <a:pt x="250158" y="29283"/>
                </a:cubicBezTo>
                <a:cubicBezTo>
                  <a:pt x="250158" y="34094"/>
                  <a:pt x="150736" y="90222"/>
                  <a:pt x="163565" y="115880"/>
                </a:cubicBezTo>
                <a:cubicBezTo>
                  <a:pt x="176394" y="141538"/>
                  <a:pt x="338354" y="184837"/>
                  <a:pt x="327129" y="183233"/>
                </a:cubicBezTo>
                <a:cubicBezTo>
                  <a:pt x="315904" y="181629"/>
                  <a:pt x="96214" y="106258"/>
                  <a:pt x="96214" y="106258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55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finally...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06301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The “Mad Resolver” prize goes to the pair of resolvers:</a:t>
            </a:r>
          </a:p>
          <a:p>
            <a:pPr marL="457200" lvl="1" indent="0">
              <a:buNone/>
            </a:pPr>
            <a:r>
              <a:rPr lang="en-US" dirty="0" smtClean="0">
                <a:latin typeface="+mn-lt"/>
              </a:rPr>
              <a:t>         217.73.15.39</a:t>
            </a:r>
          </a:p>
          <a:p>
            <a:pPr marL="457200" lvl="1" indent="0">
              <a:buNone/>
            </a:pPr>
            <a:r>
              <a:rPr lang="en-US" dirty="0" smtClean="0">
                <a:latin typeface="+mn-lt"/>
              </a:rPr>
              <a:t>         217.73.15.38</a:t>
            </a: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who successfully queried for the same A RR from our server for a total of 93,237 times over eight hours</a:t>
            </a:r>
          </a:p>
          <a:p>
            <a:pPr marL="457200" lvl="1" indent="0">
              <a:buNone/>
            </a:pPr>
            <a:endParaRPr lang="en-US" dirty="0">
              <a:latin typeface="+mn-lt"/>
            </a:endParaRPr>
          </a:p>
          <a:p>
            <a:pPr marL="457200" lvl="1" indent="0">
              <a:buNone/>
            </a:pPr>
            <a:r>
              <a:rPr lang="en-US" dirty="0" smtClean="0">
                <a:latin typeface="+mn-lt"/>
              </a:rPr>
              <a:t>Thanks guys! Great achievement!</a:t>
            </a:r>
          </a:p>
        </p:txBody>
      </p:sp>
      <p:pic>
        <p:nvPicPr>
          <p:cNvPr id="5" name="Picture 4" descr="Screen Shot 2012-09-27 at 5.21.1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739" y="1909704"/>
            <a:ext cx="2238621" cy="2984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1930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42" y="11607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087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2568"/>
              </a:spcBef>
            </a:pPr>
            <a:r>
              <a:rPr lang="en-US" dirty="0" smtClean="0">
                <a:latin typeface="+mn-lt"/>
              </a:rPr>
              <a:t>Embed the unique id generation and the ad control in flash code</a:t>
            </a:r>
          </a:p>
          <a:p>
            <a:pPr lvl="1">
              <a:spcBef>
                <a:spcPts val="2568"/>
              </a:spcBef>
            </a:pPr>
            <a:r>
              <a:rPr lang="en-US" dirty="0" smtClean="0">
                <a:latin typeface="+mn-lt"/>
              </a:rPr>
              <a:t>Use a 10 second timer to POST results to the server</a:t>
            </a:r>
          </a:p>
          <a:p>
            <a:pPr>
              <a:spcBef>
                <a:spcPts val="2568"/>
              </a:spcBef>
            </a:pPr>
            <a:r>
              <a:rPr lang="en-US" dirty="0" err="1" smtClean="0">
                <a:latin typeface="+mn-lt"/>
              </a:rPr>
              <a:t>Enrol</a:t>
            </a:r>
            <a:r>
              <a:rPr lang="en-US" dirty="0" smtClean="0">
                <a:latin typeface="+mn-lt"/>
              </a:rPr>
              <a:t> an online advertisement network to display the ad</a:t>
            </a:r>
          </a:p>
          <a:p>
            <a:pPr>
              <a:spcBef>
                <a:spcPts val="2568"/>
              </a:spcBef>
            </a:pPr>
            <a:r>
              <a:rPr lang="en-US" dirty="0" smtClean="0">
                <a:latin typeface="+mn-lt"/>
              </a:rPr>
              <a:t>The underlying code and the retrieval of the image is executed as part of the ad display function</a:t>
            </a:r>
          </a:p>
          <a:p>
            <a:pPr lvl="1">
              <a:spcBef>
                <a:spcPts val="2568"/>
              </a:spcBef>
            </a:pPr>
            <a:r>
              <a:rPr lang="en-US" dirty="0" smtClean="0">
                <a:latin typeface="+mn-lt"/>
              </a:rPr>
              <a:t>No click is required!</a:t>
            </a:r>
          </a:p>
          <a:p>
            <a:pPr marL="914400" lvl="2" indent="0">
              <a:spcBef>
                <a:spcPts val="2568"/>
              </a:spcBef>
              <a:buNone/>
            </a:pPr>
            <a:r>
              <a:rPr lang="en-US" dirty="0" smtClean="0">
                <a:latin typeface="+mn-lt"/>
              </a:rPr>
              <a:t>(or wanted!)</a:t>
            </a:r>
          </a:p>
          <a:p>
            <a:pPr marL="0" indent="0">
              <a:spcBef>
                <a:spcPts val="2568"/>
              </a:spcBef>
              <a:buNone/>
            </a:pPr>
            <a:endParaRPr lang="en-US" dirty="0" smtClean="0"/>
          </a:p>
          <a:p>
            <a:pPr>
              <a:spcBef>
                <a:spcPts val="2568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519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10 – 27 September 2012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2,831,780 experiments were executed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endParaRPr lang="en-US" dirty="0" smtClean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4660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DNSSEC-Validating Resolver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8773" y="1899698"/>
            <a:ext cx="8454132" cy="1384995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23</a:t>
            </a:r>
            <a:r>
              <a:rPr lang="fr-FR" sz="1200" dirty="0"/>
              <a:t>-Sep-2012 00:09:40.747 </a:t>
            </a:r>
            <a:r>
              <a:rPr lang="fr-FR" sz="1200" dirty="0" err="1"/>
              <a:t>queries</a:t>
            </a:r>
            <a:r>
              <a:rPr lang="fr-FR" sz="1200" dirty="0"/>
              <a:t>: client </a:t>
            </a:r>
            <a:r>
              <a:rPr lang="fr-FR" sz="1200" dirty="0" smtClean="0"/>
              <a:t>201.6.x.y#28672: 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                                               </a:t>
            </a:r>
            <a:r>
              <a:rPr lang="fr-FR" sz="1200" dirty="0" err="1" smtClean="0"/>
              <a:t>query</a:t>
            </a:r>
            <a:r>
              <a:rPr lang="fr-FR" sz="1200" dirty="0"/>
              <a:t>: t10000.u356944218.s1348355380.i767.v6022.d.t5.dotnxdomain.net IN A -EDC (203.133.248.110)</a:t>
            </a:r>
          </a:p>
          <a:p>
            <a:r>
              <a:rPr lang="fr-FR" sz="1200" dirty="0" smtClean="0"/>
              <a:t>23</a:t>
            </a:r>
            <a:r>
              <a:rPr lang="fr-FR" sz="1200" dirty="0"/>
              <a:t>-Sep-2012 00:09:41.118 </a:t>
            </a:r>
            <a:r>
              <a:rPr lang="fr-FR" sz="1200" dirty="0" err="1"/>
              <a:t>queries</a:t>
            </a:r>
            <a:r>
              <a:rPr lang="fr-FR" sz="1200" dirty="0"/>
              <a:t>: client </a:t>
            </a:r>
            <a:r>
              <a:rPr lang="fr-FR" sz="1200" dirty="0" smtClean="0"/>
              <a:t>201.6.x.y#11321: 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                                               </a:t>
            </a:r>
            <a:r>
              <a:rPr lang="fr-FR" sz="1200" dirty="0" err="1" smtClean="0"/>
              <a:t>query</a:t>
            </a:r>
            <a:r>
              <a:rPr lang="fr-FR" sz="1200" dirty="0"/>
              <a:t>: t5.dotnxdomain.net IN DNSKEY -EDC (203.133.248.6)</a:t>
            </a:r>
          </a:p>
          <a:p>
            <a:r>
              <a:rPr lang="fr-FR" sz="1200" dirty="0"/>
              <a:t>23-Sep-2012 00:09:41.494 </a:t>
            </a:r>
            <a:r>
              <a:rPr lang="fr-FR" sz="1200" dirty="0" err="1"/>
              <a:t>queries</a:t>
            </a:r>
            <a:r>
              <a:rPr lang="fr-FR" sz="1200" dirty="0"/>
              <a:t>: client </a:t>
            </a:r>
            <a:r>
              <a:rPr lang="fr-FR" sz="1200" dirty="0" smtClean="0"/>
              <a:t>201.6.x.y#59852: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                                                </a:t>
            </a:r>
            <a:r>
              <a:rPr lang="fr-FR" sz="1200" dirty="0" err="1"/>
              <a:t>query</a:t>
            </a:r>
            <a:r>
              <a:rPr lang="fr-FR" sz="1200" dirty="0"/>
              <a:t>: t5.dotnxdomain.net IN DS -EDC (203.133.248.110)</a:t>
            </a:r>
          </a:p>
          <a:p>
            <a:endParaRPr lang="en-US" sz="1200" dirty="0"/>
          </a:p>
        </p:txBody>
      </p:sp>
      <p:sp>
        <p:nvSpPr>
          <p:cNvPr id="6" name="Freeform 5"/>
          <p:cNvSpPr/>
          <p:nvPr/>
        </p:nvSpPr>
        <p:spPr>
          <a:xfrm>
            <a:off x="361372" y="4092930"/>
            <a:ext cx="1471368" cy="753502"/>
          </a:xfrm>
          <a:custGeom>
            <a:avLst/>
            <a:gdLst>
              <a:gd name="connsiteX0" fmla="*/ 82599 w 1471368"/>
              <a:gd name="connsiteY0" fmla="*/ 88463 h 753502"/>
              <a:gd name="connsiteX1" fmla="*/ 929242 w 1471368"/>
              <a:gd name="connsiteY1" fmla="*/ 98787 h 753502"/>
              <a:gd name="connsiteX2" fmla="*/ 1383538 w 1471368"/>
              <a:gd name="connsiteY2" fmla="*/ 67814 h 753502"/>
              <a:gd name="connsiteX3" fmla="*/ 1424838 w 1471368"/>
              <a:gd name="connsiteY3" fmla="*/ 676955 h 753502"/>
              <a:gd name="connsiteX4" fmla="*/ 867293 w 1471368"/>
              <a:gd name="connsiteY4" fmla="*/ 749226 h 753502"/>
              <a:gd name="connsiteX5" fmla="*/ 113574 w 1471368"/>
              <a:gd name="connsiteY5" fmla="*/ 738901 h 753502"/>
              <a:gd name="connsiteX6" fmla="*/ 30975 w 1471368"/>
              <a:gd name="connsiteY6" fmla="*/ 687279 h 753502"/>
              <a:gd name="connsiteX7" fmla="*/ 10325 w 1471368"/>
              <a:gd name="connsiteY7" fmla="*/ 67814 h 753502"/>
              <a:gd name="connsiteX8" fmla="*/ 0 w 1471368"/>
              <a:gd name="connsiteY8" fmla="*/ 16192 h 75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71368" h="753502">
                <a:moveTo>
                  <a:pt x="82599" y="88463"/>
                </a:moveTo>
                <a:lnTo>
                  <a:pt x="929242" y="98787"/>
                </a:lnTo>
                <a:cubicBezTo>
                  <a:pt x="1146065" y="95346"/>
                  <a:pt x="1300939" y="-28547"/>
                  <a:pt x="1383538" y="67814"/>
                </a:cubicBezTo>
                <a:cubicBezTo>
                  <a:pt x="1466137" y="164175"/>
                  <a:pt x="1510879" y="563386"/>
                  <a:pt x="1424838" y="676955"/>
                </a:cubicBezTo>
                <a:cubicBezTo>
                  <a:pt x="1338797" y="790524"/>
                  <a:pt x="1085837" y="738902"/>
                  <a:pt x="867293" y="749226"/>
                </a:cubicBezTo>
                <a:cubicBezTo>
                  <a:pt x="648749" y="759550"/>
                  <a:pt x="252960" y="749226"/>
                  <a:pt x="113574" y="738901"/>
                </a:cubicBezTo>
                <a:cubicBezTo>
                  <a:pt x="-25812" y="728577"/>
                  <a:pt x="48183" y="799127"/>
                  <a:pt x="30975" y="687279"/>
                </a:cubicBezTo>
                <a:cubicBezTo>
                  <a:pt x="13767" y="575431"/>
                  <a:pt x="15487" y="179662"/>
                  <a:pt x="10325" y="67814"/>
                </a:cubicBezTo>
                <a:cubicBezTo>
                  <a:pt x="5162" y="-44034"/>
                  <a:pt x="0" y="16192"/>
                  <a:pt x="0" y="16192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67870" y="4316784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Client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3024011" y="4093309"/>
            <a:ext cx="1868512" cy="833738"/>
          </a:xfrm>
          <a:custGeom>
            <a:avLst/>
            <a:gdLst>
              <a:gd name="connsiteX0" fmla="*/ 135412 w 1868512"/>
              <a:gd name="connsiteY0" fmla="*/ 46786 h 833738"/>
              <a:gd name="connsiteX1" fmla="*/ 816856 w 1868512"/>
              <a:gd name="connsiteY1" fmla="*/ 15813 h 833738"/>
              <a:gd name="connsiteX2" fmla="*/ 1611874 w 1868512"/>
              <a:gd name="connsiteY2" fmla="*/ 15813 h 833738"/>
              <a:gd name="connsiteX3" fmla="*/ 1756423 w 1868512"/>
              <a:gd name="connsiteY3" fmla="*/ 88084 h 833738"/>
              <a:gd name="connsiteX4" fmla="*/ 1756423 w 1868512"/>
              <a:gd name="connsiteY4" fmla="*/ 748847 h 833738"/>
              <a:gd name="connsiteX5" fmla="*/ 1746098 w 1868512"/>
              <a:gd name="connsiteY5" fmla="*/ 728198 h 833738"/>
              <a:gd name="connsiteX6" fmla="*/ 135412 w 1868512"/>
              <a:gd name="connsiteY6" fmla="*/ 769496 h 833738"/>
              <a:gd name="connsiteX7" fmla="*/ 104437 w 1868512"/>
              <a:gd name="connsiteY7" fmla="*/ 779820 h 833738"/>
              <a:gd name="connsiteX8" fmla="*/ 32163 w 1868512"/>
              <a:gd name="connsiteY8" fmla="*/ 779820 h 833738"/>
              <a:gd name="connsiteX9" fmla="*/ 11513 w 1868512"/>
              <a:gd name="connsiteY9" fmla="*/ 57110 h 833738"/>
              <a:gd name="connsiteX10" fmla="*/ 11513 w 1868512"/>
              <a:gd name="connsiteY10" fmla="*/ 46786 h 833738"/>
              <a:gd name="connsiteX11" fmla="*/ 135412 w 1868512"/>
              <a:gd name="connsiteY11" fmla="*/ 46786 h 83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68512" h="833738">
                <a:moveTo>
                  <a:pt x="135412" y="46786"/>
                </a:moveTo>
                <a:cubicBezTo>
                  <a:pt x="269636" y="41624"/>
                  <a:pt x="570779" y="20975"/>
                  <a:pt x="816856" y="15813"/>
                </a:cubicBezTo>
                <a:cubicBezTo>
                  <a:pt x="1062933" y="10651"/>
                  <a:pt x="1455280" y="3768"/>
                  <a:pt x="1611874" y="15813"/>
                </a:cubicBezTo>
                <a:cubicBezTo>
                  <a:pt x="1768468" y="27858"/>
                  <a:pt x="1732332" y="-34088"/>
                  <a:pt x="1756423" y="88084"/>
                </a:cubicBezTo>
                <a:cubicBezTo>
                  <a:pt x="1780515" y="210256"/>
                  <a:pt x="1758144" y="642161"/>
                  <a:pt x="1756423" y="748847"/>
                </a:cubicBezTo>
                <a:cubicBezTo>
                  <a:pt x="1754702" y="855533"/>
                  <a:pt x="2016266" y="724757"/>
                  <a:pt x="1746098" y="728198"/>
                </a:cubicBezTo>
                <a:cubicBezTo>
                  <a:pt x="1475930" y="731639"/>
                  <a:pt x="409022" y="760892"/>
                  <a:pt x="135412" y="769496"/>
                </a:cubicBezTo>
                <a:cubicBezTo>
                  <a:pt x="-138198" y="778100"/>
                  <a:pt x="121645" y="778099"/>
                  <a:pt x="104437" y="779820"/>
                </a:cubicBezTo>
                <a:cubicBezTo>
                  <a:pt x="87229" y="781541"/>
                  <a:pt x="47650" y="900272"/>
                  <a:pt x="32163" y="779820"/>
                </a:cubicBezTo>
                <a:cubicBezTo>
                  <a:pt x="16676" y="659368"/>
                  <a:pt x="14955" y="179282"/>
                  <a:pt x="11513" y="57110"/>
                </a:cubicBezTo>
                <a:cubicBezTo>
                  <a:pt x="8071" y="-65062"/>
                  <a:pt x="-12578" y="46786"/>
                  <a:pt x="11513" y="46786"/>
                </a:cubicBezTo>
                <a:cubicBezTo>
                  <a:pt x="35604" y="46786"/>
                  <a:pt x="1188" y="51948"/>
                  <a:pt x="135412" y="46786"/>
                </a:cubicBezTo>
                <a:close/>
              </a:path>
            </a:pathLst>
          </a:custGeom>
          <a:noFill/>
          <a:ln w="28575" cmpd="sng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971098" y="4316784"/>
            <a:ext cx="1896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DNS Resolver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730456" y="4119446"/>
            <a:ext cx="1232851" cy="196382"/>
          </a:xfrm>
          <a:custGeom>
            <a:avLst/>
            <a:gdLst>
              <a:gd name="connsiteX0" fmla="*/ 55754 w 1232851"/>
              <a:gd name="connsiteY0" fmla="*/ 175515 h 196382"/>
              <a:gd name="connsiteX1" fmla="*/ 45429 w 1232851"/>
              <a:gd name="connsiteY1" fmla="*/ 123893 h 196382"/>
              <a:gd name="connsiteX2" fmla="*/ 551350 w 1232851"/>
              <a:gd name="connsiteY2" fmla="*/ 20649 h 196382"/>
              <a:gd name="connsiteX3" fmla="*/ 1212144 w 1232851"/>
              <a:gd name="connsiteY3" fmla="*/ 103244 h 196382"/>
              <a:gd name="connsiteX4" fmla="*/ 1057270 w 1232851"/>
              <a:gd name="connsiteY4" fmla="*/ 0 h 196382"/>
              <a:gd name="connsiteX5" fmla="*/ 1232794 w 1232851"/>
              <a:gd name="connsiteY5" fmla="*/ 103244 h 196382"/>
              <a:gd name="connsiteX6" fmla="*/ 1077920 w 1232851"/>
              <a:gd name="connsiteY6" fmla="*/ 196164 h 196382"/>
              <a:gd name="connsiteX7" fmla="*/ 1201819 w 1232851"/>
              <a:gd name="connsiteY7" fmla="*/ 123893 h 196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2851" h="196382">
                <a:moveTo>
                  <a:pt x="55754" y="175515"/>
                </a:moveTo>
                <a:cubicBezTo>
                  <a:pt x="9292" y="162609"/>
                  <a:pt x="-37170" y="149704"/>
                  <a:pt x="45429" y="123893"/>
                </a:cubicBezTo>
                <a:cubicBezTo>
                  <a:pt x="128028" y="98082"/>
                  <a:pt x="356898" y="24090"/>
                  <a:pt x="551350" y="20649"/>
                </a:cubicBezTo>
                <a:cubicBezTo>
                  <a:pt x="745802" y="17208"/>
                  <a:pt x="1127824" y="106685"/>
                  <a:pt x="1212144" y="103244"/>
                </a:cubicBezTo>
                <a:cubicBezTo>
                  <a:pt x="1296464" y="99803"/>
                  <a:pt x="1053828" y="0"/>
                  <a:pt x="1057270" y="0"/>
                </a:cubicBezTo>
                <a:cubicBezTo>
                  <a:pt x="1060712" y="0"/>
                  <a:pt x="1229352" y="70550"/>
                  <a:pt x="1232794" y="103244"/>
                </a:cubicBezTo>
                <a:cubicBezTo>
                  <a:pt x="1236236" y="135938"/>
                  <a:pt x="1083082" y="192723"/>
                  <a:pt x="1077920" y="196164"/>
                </a:cubicBezTo>
                <a:cubicBezTo>
                  <a:pt x="1072758" y="199605"/>
                  <a:pt x="1137288" y="161749"/>
                  <a:pt x="1201819" y="123893"/>
                </a:cubicBezTo>
              </a:path>
            </a:pathLst>
          </a:cu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4773831" y="3994739"/>
            <a:ext cx="1232851" cy="196382"/>
          </a:xfrm>
          <a:custGeom>
            <a:avLst/>
            <a:gdLst>
              <a:gd name="connsiteX0" fmla="*/ 55754 w 1232851"/>
              <a:gd name="connsiteY0" fmla="*/ 175515 h 196382"/>
              <a:gd name="connsiteX1" fmla="*/ 45429 w 1232851"/>
              <a:gd name="connsiteY1" fmla="*/ 123893 h 196382"/>
              <a:gd name="connsiteX2" fmla="*/ 551350 w 1232851"/>
              <a:gd name="connsiteY2" fmla="*/ 20649 h 196382"/>
              <a:gd name="connsiteX3" fmla="*/ 1212144 w 1232851"/>
              <a:gd name="connsiteY3" fmla="*/ 103244 h 196382"/>
              <a:gd name="connsiteX4" fmla="*/ 1057270 w 1232851"/>
              <a:gd name="connsiteY4" fmla="*/ 0 h 196382"/>
              <a:gd name="connsiteX5" fmla="*/ 1232794 w 1232851"/>
              <a:gd name="connsiteY5" fmla="*/ 103244 h 196382"/>
              <a:gd name="connsiteX6" fmla="*/ 1077920 w 1232851"/>
              <a:gd name="connsiteY6" fmla="*/ 196164 h 196382"/>
              <a:gd name="connsiteX7" fmla="*/ 1201819 w 1232851"/>
              <a:gd name="connsiteY7" fmla="*/ 123893 h 196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2851" h="196382">
                <a:moveTo>
                  <a:pt x="55754" y="175515"/>
                </a:moveTo>
                <a:cubicBezTo>
                  <a:pt x="9292" y="162609"/>
                  <a:pt x="-37170" y="149704"/>
                  <a:pt x="45429" y="123893"/>
                </a:cubicBezTo>
                <a:cubicBezTo>
                  <a:pt x="128028" y="98082"/>
                  <a:pt x="356898" y="24090"/>
                  <a:pt x="551350" y="20649"/>
                </a:cubicBezTo>
                <a:cubicBezTo>
                  <a:pt x="745802" y="17208"/>
                  <a:pt x="1127824" y="106685"/>
                  <a:pt x="1212144" y="103244"/>
                </a:cubicBezTo>
                <a:cubicBezTo>
                  <a:pt x="1296464" y="99803"/>
                  <a:pt x="1053828" y="0"/>
                  <a:pt x="1057270" y="0"/>
                </a:cubicBezTo>
                <a:cubicBezTo>
                  <a:pt x="1060712" y="0"/>
                  <a:pt x="1229352" y="70550"/>
                  <a:pt x="1232794" y="103244"/>
                </a:cubicBezTo>
                <a:cubicBezTo>
                  <a:pt x="1236236" y="135938"/>
                  <a:pt x="1083082" y="192723"/>
                  <a:pt x="1077920" y="196164"/>
                </a:cubicBezTo>
                <a:cubicBezTo>
                  <a:pt x="1072758" y="199605"/>
                  <a:pt x="1137288" y="161749"/>
                  <a:pt x="1201819" y="123893"/>
                </a:cubicBezTo>
              </a:path>
            </a:pathLst>
          </a:cu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773831" y="4250008"/>
            <a:ext cx="1232851" cy="196382"/>
          </a:xfrm>
          <a:custGeom>
            <a:avLst/>
            <a:gdLst>
              <a:gd name="connsiteX0" fmla="*/ 55754 w 1232851"/>
              <a:gd name="connsiteY0" fmla="*/ 175515 h 196382"/>
              <a:gd name="connsiteX1" fmla="*/ 45429 w 1232851"/>
              <a:gd name="connsiteY1" fmla="*/ 123893 h 196382"/>
              <a:gd name="connsiteX2" fmla="*/ 551350 w 1232851"/>
              <a:gd name="connsiteY2" fmla="*/ 20649 h 196382"/>
              <a:gd name="connsiteX3" fmla="*/ 1212144 w 1232851"/>
              <a:gd name="connsiteY3" fmla="*/ 103244 h 196382"/>
              <a:gd name="connsiteX4" fmla="*/ 1057270 w 1232851"/>
              <a:gd name="connsiteY4" fmla="*/ 0 h 196382"/>
              <a:gd name="connsiteX5" fmla="*/ 1232794 w 1232851"/>
              <a:gd name="connsiteY5" fmla="*/ 103244 h 196382"/>
              <a:gd name="connsiteX6" fmla="*/ 1077920 w 1232851"/>
              <a:gd name="connsiteY6" fmla="*/ 196164 h 196382"/>
              <a:gd name="connsiteX7" fmla="*/ 1201819 w 1232851"/>
              <a:gd name="connsiteY7" fmla="*/ 123893 h 196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2851" h="196382">
                <a:moveTo>
                  <a:pt x="55754" y="175515"/>
                </a:moveTo>
                <a:cubicBezTo>
                  <a:pt x="9292" y="162609"/>
                  <a:pt x="-37170" y="149704"/>
                  <a:pt x="45429" y="123893"/>
                </a:cubicBezTo>
                <a:cubicBezTo>
                  <a:pt x="128028" y="98082"/>
                  <a:pt x="356898" y="24090"/>
                  <a:pt x="551350" y="20649"/>
                </a:cubicBezTo>
                <a:cubicBezTo>
                  <a:pt x="745802" y="17208"/>
                  <a:pt x="1127824" y="106685"/>
                  <a:pt x="1212144" y="103244"/>
                </a:cubicBezTo>
                <a:cubicBezTo>
                  <a:pt x="1296464" y="99803"/>
                  <a:pt x="1053828" y="0"/>
                  <a:pt x="1057270" y="0"/>
                </a:cubicBezTo>
                <a:cubicBezTo>
                  <a:pt x="1060712" y="0"/>
                  <a:pt x="1229352" y="70550"/>
                  <a:pt x="1232794" y="103244"/>
                </a:cubicBezTo>
                <a:cubicBezTo>
                  <a:pt x="1236236" y="135938"/>
                  <a:pt x="1083082" y="192723"/>
                  <a:pt x="1077920" y="196164"/>
                </a:cubicBezTo>
                <a:cubicBezTo>
                  <a:pt x="1072758" y="199605"/>
                  <a:pt x="1137288" y="161749"/>
                  <a:pt x="1201819" y="12389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773831" y="4508334"/>
            <a:ext cx="1232851" cy="196382"/>
          </a:xfrm>
          <a:custGeom>
            <a:avLst/>
            <a:gdLst>
              <a:gd name="connsiteX0" fmla="*/ 55754 w 1232851"/>
              <a:gd name="connsiteY0" fmla="*/ 175515 h 196382"/>
              <a:gd name="connsiteX1" fmla="*/ 45429 w 1232851"/>
              <a:gd name="connsiteY1" fmla="*/ 123893 h 196382"/>
              <a:gd name="connsiteX2" fmla="*/ 551350 w 1232851"/>
              <a:gd name="connsiteY2" fmla="*/ 20649 h 196382"/>
              <a:gd name="connsiteX3" fmla="*/ 1212144 w 1232851"/>
              <a:gd name="connsiteY3" fmla="*/ 103244 h 196382"/>
              <a:gd name="connsiteX4" fmla="*/ 1057270 w 1232851"/>
              <a:gd name="connsiteY4" fmla="*/ 0 h 196382"/>
              <a:gd name="connsiteX5" fmla="*/ 1232794 w 1232851"/>
              <a:gd name="connsiteY5" fmla="*/ 103244 h 196382"/>
              <a:gd name="connsiteX6" fmla="*/ 1077920 w 1232851"/>
              <a:gd name="connsiteY6" fmla="*/ 196164 h 196382"/>
              <a:gd name="connsiteX7" fmla="*/ 1201819 w 1232851"/>
              <a:gd name="connsiteY7" fmla="*/ 123893 h 196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2851" h="196382">
                <a:moveTo>
                  <a:pt x="55754" y="175515"/>
                </a:moveTo>
                <a:cubicBezTo>
                  <a:pt x="9292" y="162609"/>
                  <a:pt x="-37170" y="149704"/>
                  <a:pt x="45429" y="123893"/>
                </a:cubicBezTo>
                <a:cubicBezTo>
                  <a:pt x="128028" y="98082"/>
                  <a:pt x="356898" y="24090"/>
                  <a:pt x="551350" y="20649"/>
                </a:cubicBezTo>
                <a:cubicBezTo>
                  <a:pt x="745802" y="17208"/>
                  <a:pt x="1127824" y="106685"/>
                  <a:pt x="1212144" y="103244"/>
                </a:cubicBezTo>
                <a:cubicBezTo>
                  <a:pt x="1296464" y="99803"/>
                  <a:pt x="1053828" y="0"/>
                  <a:pt x="1057270" y="0"/>
                </a:cubicBezTo>
                <a:cubicBezTo>
                  <a:pt x="1060712" y="0"/>
                  <a:pt x="1229352" y="70550"/>
                  <a:pt x="1232794" y="103244"/>
                </a:cubicBezTo>
                <a:cubicBezTo>
                  <a:pt x="1236236" y="135938"/>
                  <a:pt x="1083082" y="192723"/>
                  <a:pt x="1077920" y="196164"/>
                </a:cubicBezTo>
                <a:cubicBezTo>
                  <a:pt x="1072758" y="199605"/>
                  <a:pt x="1137288" y="161749"/>
                  <a:pt x="1201819" y="12389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805089" y="4707857"/>
            <a:ext cx="1147836" cy="196266"/>
          </a:xfrm>
          <a:custGeom>
            <a:avLst/>
            <a:gdLst>
              <a:gd name="connsiteX0" fmla="*/ 1147836 w 1147836"/>
              <a:gd name="connsiteY0" fmla="*/ 51703 h 196266"/>
              <a:gd name="connsiteX1" fmla="*/ 518016 w 1147836"/>
              <a:gd name="connsiteY1" fmla="*/ 196245 h 196266"/>
              <a:gd name="connsiteX2" fmla="*/ 12095 w 1147836"/>
              <a:gd name="connsiteY2" fmla="*/ 62028 h 196266"/>
              <a:gd name="connsiteX3" fmla="*/ 146319 w 1147836"/>
              <a:gd name="connsiteY3" fmla="*/ 81 h 196266"/>
              <a:gd name="connsiteX4" fmla="*/ 12095 w 1147836"/>
              <a:gd name="connsiteY4" fmla="*/ 51703 h 196266"/>
              <a:gd name="connsiteX5" fmla="*/ 32745 w 1147836"/>
              <a:gd name="connsiteY5" fmla="*/ 165272 h 196266"/>
              <a:gd name="connsiteX6" fmla="*/ 32745 w 1147836"/>
              <a:gd name="connsiteY6" fmla="*/ 165272 h 196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7836" h="196266">
                <a:moveTo>
                  <a:pt x="1147836" y="51703"/>
                </a:moveTo>
                <a:cubicBezTo>
                  <a:pt x="927571" y="123113"/>
                  <a:pt x="707306" y="194524"/>
                  <a:pt x="518016" y="196245"/>
                </a:cubicBezTo>
                <a:cubicBezTo>
                  <a:pt x="328726" y="197966"/>
                  <a:pt x="74044" y="94722"/>
                  <a:pt x="12095" y="62028"/>
                </a:cubicBezTo>
                <a:cubicBezTo>
                  <a:pt x="-49854" y="29334"/>
                  <a:pt x="146319" y="1802"/>
                  <a:pt x="146319" y="81"/>
                </a:cubicBezTo>
                <a:cubicBezTo>
                  <a:pt x="146319" y="-1640"/>
                  <a:pt x="31024" y="24171"/>
                  <a:pt x="12095" y="51703"/>
                </a:cubicBezTo>
                <a:cubicBezTo>
                  <a:pt x="-6834" y="79235"/>
                  <a:pt x="32745" y="165272"/>
                  <a:pt x="32745" y="165272"/>
                </a:cubicBezTo>
                <a:lnTo>
                  <a:pt x="32745" y="165272"/>
                </a:lnTo>
              </a:path>
            </a:pathLst>
          </a:custGeom>
          <a:ln>
            <a:solidFill>
              <a:srgbClr val="4A452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056777" y="3723598"/>
            <a:ext cx="1338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1. </a:t>
            </a:r>
            <a:r>
              <a:rPr lang="en-US" dirty="0" err="1" smtClean="0">
                <a:latin typeface="AhnbergHand"/>
                <a:cs typeface="AhnbergHand"/>
              </a:rPr>
              <a:t>x.y.z</a:t>
            </a:r>
            <a:r>
              <a:rPr lang="en-US" dirty="0" smtClean="0">
                <a:latin typeface="AhnbergHand"/>
                <a:cs typeface="AhnbergHand"/>
              </a:rPr>
              <a:t> A? 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39725" y="3856873"/>
            <a:ext cx="1426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hnbergHand"/>
                <a:cs typeface="AhnbergHand"/>
              </a:rPr>
              <a:t>2</a:t>
            </a:r>
            <a:r>
              <a:rPr lang="en-US" dirty="0" smtClean="0">
                <a:latin typeface="AhnbergHand"/>
                <a:cs typeface="AhnbergHand"/>
              </a:rPr>
              <a:t>. </a:t>
            </a:r>
            <a:r>
              <a:rPr lang="en-US" dirty="0" err="1" smtClean="0">
                <a:latin typeface="AhnbergHand"/>
                <a:cs typeface="AhnbergHand"/>
              </a:rPr>
              <a:t>x.y.z</a:t>
            </a:r>
            <a:r>
              <a:rPr lang="en-US" dirty="0" smtClean="0">
                <a:latin typeface="AhnbergHand"/>
                <a:cs typeface="AhnbergHand"/>
              </a:rPr>
              <a:t> A? 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39725" y="4181845"/>
            <a:ext cx="2156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hnbergHand"/>
                <a:cs typeface="AhnbergHand"/>
              </a:rPr>
              <a:t>3. </a:t>
            </a:r>
            <a:r>
              <a:rPr lang="en-US" dirty="0" err="1" smtClean="0">
                <a:solidFill>
                  <a:srgbClr val="FF0000"/>
                </a:solidFill>
                <a:latin typeface="AhnbergHand"/>
                <a:cs typeface="AhnbergHand"/>
              </a:rPr>
              <a:t>y.z</a:t>
            </a:r>
            <a:r>
              <a:rPr lang="en-US" dirty="0" smtClean="0">
                <a:solidFill>
                  <a:srgbClr val="FF0000"/>
                </a:solidFill>
                <a:latin typeface="AhnbergHand"/>
                <a:cs typeface="AhnbergHand"/>
              </a:rPr>
              <a:t> DNSKEY</a:t>
            </a:r>
            <a:r>
              <a:rPr lang="en-US" dirty="0" smtClean="0">
                <a:latin typeface="AhnbergHand"/>
                <a:cs typeface="AhnbergHand"/>
              </a:rPr>
              <a:t>? 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39725" y="4534710"/>
            <a:ext cx="1384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hnbergHand"/>
                <a:cs typeface="AhnbergHand"/>
              </a:rPr>
              <a:t>4</a:t>
            </a:r>
            <a:r>
              <a:rPr lang="en-US" dirty="0" smtClean="0">
                <a:solidFill>
                  <a:srgbClr val="FF0000"/>
                </a:solidFill>
                <a:latin typeface="AhnbergHand"/>
                <a:cs typeface="AhnbergHand"/>
              </a:rPr>
              <a:t>. </a:t>
            </a:r>
            <a:r>
              <a:rPr lang="en-US" dirty="0" err="1" smtClean="0">
                <a:solidFill>
                  <a:srgbClr val="FF0000"/>
                </a:solidFill>
                <a:latin typeface="AhnbergHand"/>
                <a:cs typeface="AhnbergHand"/>
              </a:rPr>
              <a:t>y.z</a:t>
            </a:r>
            <a:r>
              <a:rPr lang="en-US" dirty="0" smtClean="0">
                <a:solidFill>
                  <a:srgbClr val="FF0000"/>
                </a:solidFill>
                <a:latin typeface="AhnbergHand"/>
                <a:cs typeface="AhnbergHand"/>
              </a:rPr>
              <a:t> DS? </a:t>
            </a:r>
            <a:endParaRPr lang="en-US" dirty="0">
              <a:solidFill>
                <a:srgbClr val="FF0000"/>
              </a:solidFill>
              <a:latin typeface="AhnbergHand"/>
              <a:cs typeface="AhnbergHand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82029" y="4927047"/>
            <a:ext cx="194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5. </a:t>
            </a:r>
            <a:r>
              <a:rPr lang="en-US" dirty="0" err="1" smtClean="0">
                <a:latin typeface="AhnbergHand"/>
                <a:cs typeface="AhnbergHand"/>
              </a:rPr>
              <a:t>x.y.z</a:t>
            </a:r>
            <a:r>
              <a:rPr lang="en-US" dirty="0" smtClean="0">
                <a:latin typeface="AhnbergHand"/>
                <a:cs typeface="AhnbergHand"/>
              </a:rPr>
              <a:t> A=</a:t>
            </a:r>
            <a:r>
              <a:rPr lang="en-US" dirty="0" err="1" smtClean="0">
                <a:latin typeface="AhnbergHand"/>
                <a:cs typeface="AhnbergHand"/>
              </a:rPr>
              <a:t>addr</a:t>
            </a:r>
            <a:r>
              <a:rPr lang="en-US" dirty="0" smtClean="0">
                <a:latin typeface="AhnbergHand"/>
                <a:cs typeface="AhnbergHand"/>
              </a:rPr>
              <a:t> 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07081" y="5112581"/>
            <a:ext cx="3554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hnbergHand"/>
                <a:cs typeface="AhnbergHand"/>
              </a:rPr>
              <a:t>DNSSEC validation queries</a:t>
            </a:r>
            <a:endParaRPr lang="en-US" dirty="0">
              <a:solidFill>
                <a:srgbClr val="FF0000"/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1792347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unique IP addresses queried for experiment domains in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457200" lvl="1" indent="0">
              <a:buNone/>
            </a:pPr>
            <a:r>
              <a:rPr lang="en-US" sz="3200" b="1" dirty="0" smtClean="0">
                <a:latin typeface="+mn-lt"/>
                <a:cs typeface="Lucida Console"/>
              </a:rPr>
              <a:t> </a:t>
            </a:r>
          </a:p>
          <a:p>
            <a:pPr marL="457200" lvl="1" indent="0">
              <a:buNone/>
            </a:pPr>
            <a:endParaRPr lang="en-US" dirty="0" smtClean="0">
              <a:latin typeface="+mn-lt"/>
              <a:cs typeface="Lucida Console"/>
            </a:endParaRPr>
          </a:p>
          <a:p>
            <a:r>
              <a:rPr lang="en-US" dirty="0" smtClean="0">
                <a:latin typeface="+mn-lt"/>
              </a:rPr>
              <a:t>How many of these DNS resolvers also queried for the DNSKEY RR of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0" lvl="1" indent="0">
              <a:buNone/>
            </a:pPr>
            <a:r>
              <a:rPr lang="en-US" dirty="0" smtClean="0">
                <a:latin typeface="+mn-lt"/>
                <a:cs typeface="Lucida Console"/>
              </a:rPr>
              <a:t>	</a:t>
            </a:r>
            <a:endParaRPr lang="en-US" b="1" dirty="0" smtClean="0">
              <a:latin typeface="+mn-lt"/>
              <a:cs typeface="Lucida Consol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001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unique IP addresses queried for experiment domains in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45720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 </a:t>
            </a:r>
            <a:r>
              <a:rPr lang="en-US" sz="3200" b="1" dirty="0" smtClean="0">
                <a:solidFill>
                  <a:srgbClr val="984807"/>
                </a:solidFill>
                <a:latin typeface="+mn-lt"/>
                <a:cs typeface="Lucida Console"/>
              </a:rPr>
              <a:t>126,780</a:t>
            </a:r>
            <a:endParaRPr lang="en-US" b="1" dirty="0" smtClean="0">
              <a:solidFill>
                <a:srgbClr val="984807"/>
              </a:solidFill>
              <a:latin typeface="+mn-lt"/>
              <a:cs typeface="Lucida Console"/>
            </a:endParaRPr>
          </a:p>
          <a:p>
            <a:pPr marL="457200" lvl="1" indent="0">
              <a:buNone/>
            </a:pPr>
            <a:endParaRPr lang="en-US" dirty="0" smtClean="0">
              <a:latin typeface="Lucida Console"/>
              <a:cs typeface="Lucida Console"/>
            </a:endParaRPr>
          </a:p>
          <a:p>
            <a:r>
              <a:rPr lang="en-US" dirty="0" smtClean="0">
                <a:latin typeface="+mn-lt"/>
              </a:rPr>
              <a:t>How many of these DNS resolvers also queried for the DNSKEY RR of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	  </a:t>
            </a:r>
            <a:r>
              <a:rPr lang="en-US" sz="3200" b="1" dirty="0" smtClean="0">
                <a:solidFill>
                  <a:srgbClr val="984807"/>
                </a:solidFill>
                <a:latin typeface="+mn-lt"/>
                <a:cs typeface="Lucida Console"/>
              </a:rPr>
              <a:t>3,367</a:t>
            </a:r>
            <a:endParaRPr lang="en-US" b="1" dirty="0" smtClean="0">
              <a:solidFill>
                <a:srgbClr val="984807"/>
              </a:solidFill>
              <a:latin typeface="+mn-lt"/>
              <a:cs typeface="Lucida Consol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7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57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Q1: What proportion of DNS resolvers are DNSSEC-capable?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1811"/>
            <a:ext cx="8229600" cy="3804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2.6% </a:t>
            </a:r>
            <a:r>
              <a:rPr lang="en-US" sz="2800" dirty="0" smtClean="0">
                <a:latin typeface="+mn-lt"/>
                <a:cs typeface="Lucida Console"/>
              </a:rPr>
              <a:t>of visible DNS resolvers appear to be performing DNSSEC validation</a:t>
            </a:r>
            <a:endParaRPr lang="en-US" sz="2800" dirty="0">
              <a:latin typeface="+mn-lt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240035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4869</TotalTime>
  <Words>2796</Words>
  <Application>Microsoft Macintosh PowerPoint</Application>
  <PresentationFormat>On-screen Show (4:3)</PresentationFormat>
  <Paragraphs>371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Measuring DNSSEC</vt:lpstr>
      <vt:lpstr>What are the questions?</vt:lpstr>
      <vt:lpstr>Experimental Technique</vt:lpstr>
      <vt:lpstr>The Experiment</vt:lpstr>
      <vt:lpstr>Experiment Run</vt:lpstr>
      <vt:lpstr>DNSSEC-Validating Resolver</vt:lpstr>
      <vt:lpstr>DNS Resolvers</vt:lpstr>
      <vt:lpstr>DNS Resolvers</vt:lpstr>
      <vt:lpstr>Q1: What proportion of DNS resolvers are DNSSEC-capable?</vt:lpstr>
      <vt:lpstr>Hang on...</vt:lpstr>
      <vt:lpstr>Hang on...</vt:lpstr>
      <vt:lpstr>PowerPoint Presentation</vt:lpstr>
      <vt:lpstr>Resolvers:</vt:lpstr>
      <vt:lpstr>Hang on again...</vt:lpstr>
      <vt:lpstr>Resolvers:</vt:lpstr>
      <vt:lpstr>Infrastructure Resolvers:</vt:lpstr>
      <vt:lpstr>“small scale” Resolvers</vt:lpstr>
      <vt:lpstr>The Biggest Resolvers by Origin AS</vt:lpstr>
      <vt:lpstr>The Biggest DNSSEC-validating Resolvers by Origin AS</vt:lpstr>
      <vt:lpstr>Now lets look at Clients:</vt:lpstr>
      <vt:lpstr>Clients:</vt:lpstr>
      <vt:lpstr>Q2: What proportion of users are DNSSEC-validating resolvers?</vt:lpstr>
      <vt:lpstr>Q3: Where can we find DNSSEC-validating clients?</vt:lpstr>
      <vt:lpstr>Q3: Where can we find DNSSEC-validating clients?</vt:lpstr>
      <vt:lpstr>The top of the country list</vt:lpstr>
      <vt:lpstr>The top of the country list</vt:lpstr>
      <vt:lpstr>The bottom of the country list</vt:lpstr>
      <vt:lpstr>DNSSEC-Validating Clients by AS – the top AS’s</vt:lpstr>
      <vt:lpstr>The Sort-of-Good News</vt:lpstr>
      <vt:lpstr>And finally...</vt:lpstr>
      <vt:lpstr>Thank you!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DNSSEC</dc:title>
  <dc:creator>Geoff Huston</dc:creator>
  <cp:lastModifiedBy>Geoff Huston</cp:lastModifiedBy>
  <cp:revision>98</cp:revision>
  <cp:lastPrinted>2012-10-14T06:36:43Z</cp:lastPrinted>
  <dcterms:created xsi:type="dcterms:W3CDTF">2012-09-14T03:53:23Z</dcterms:created>
  <dcterms:modified xsi:type="dcterms:W3CDTF">2012-10-22T03:04:01Z</dcterms:modified>
</cp:coreProperties>
</file>